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36" r:id="rId2"/>
    <p:sldId id="432" r:id="rId3"/>
    <p:sldId id="457" r:id="rId4"/>
    <p:sldId id="424" r:id="rId5"/>
    <p:sldId id="458" r:id="rId6"/>
    <p:sldId id="456" r:id="rId7"/>
    <p:sldId id="442" r:id="rId8"/>
    <p:sldId id="444" r:id="rId9"/>
    <p:sldId id="450" r:id="rId10"/>
    <p:sldId id="415" r:id="rId11"/>
    <p:sldId id="449" r:id="rId12"/>
    <p:sldId id="452" r:id="rId13"/>
    <p:sldId id="434" r:id="rId14"/>
    <p:sldId id="430" r:id="rId15"/>
  </p:sldIdLst>
  <p:sldSz cx="9144000" cy="6858000" type="screen4x3"/>
  <p:notesSz cx="6805613" cy="99441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AA00"/>
    <a:srgbClr val="004F8A"/>
    <a:srgbClr val="292929"/>
    <a:srgbClr val="663300"/>
    <a:srgbClr val="CC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2853" autoAdjust="0"/>
  </p:normalViewPr>
  <p:slideViewPr>
    <p:cSldViewPr>
      <p:cViewPr varScale="1">
        <p:scale>
          <a:sx n="95" d="100"/>
          <a:sy n="95" d="100"/>
        </p:scale>
        <p:origin x="2046" y="90"/>
      </p:cViewPr>
      <p:guideLst>
        <p:guide orient="horz" pos="845"/>
        <p:guide pos="1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97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8780" cy="496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98" tIns="45849" rIns="91698" bIns="4584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241" y="0"/>
            <a:ext cx="2948780" cy="496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98" tIns="45849" rIns="91698" bIns="4584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5942"/>
            <a:ext cx="2948780" cy="496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98" tIns="45849" rIns="91698" bIns="4584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241" y="9445942"/>
            <a:ext cx="2948780" cy="496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98" tIns="45849" rIns="91698" bIns="4584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D23827C-0F41-479D-A662-BA435E68220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641915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8780" cy="496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98" tIns="45849" rIns="91698" bIns="4584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241" y="0"/>
            <a:ext cx="2948780" cy="496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98" tIns="45849" rIns="91698" bIns="4584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6125"/>
            <a:ext cx="4973637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44" y="4723766"/>
            <a:ext cx="5445128" cy="447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98" tIns="45849" rIns="91698" bIns="458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5942"/>
            <a:ext cx="2948780" cy="496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98" tIns="45849" rIns="91698" bIns="4584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241" y="9445942"/>
            <a:ext cx="2948780" cy="496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98" tIns="45849" rIns="91698" bIns="4584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665386B-A65F-48AE-B69C-3034DF4C6D4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9916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baseline="0" dirty="0">
              <a:latin typeface="Arial" panose="020B0604020202020204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042" indent="-28655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218" indent="-22924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705" indent="-22924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3192" indent="-22924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679" indent="-2292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0166" indent="-2292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653" indent="-2292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7141" indent="-2292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C50EAA-A2DD-41C6-9B4E-45B1A07A144E}" type="slidenum">
              <a:rPr lang="en-GB" altLang="en-US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3969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042" indent="-28655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218" indent="-22924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705" indent="-22924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3192" indent="-22924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679" indent="-2292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0166" indent="-2292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653" indent="-2292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7141" indent="-2292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127F1C-EAC0-4020-96DE-89C46D5FB619}" type="slidenum">
              <a:rPr lang="en-GB" altLang="en-US"/>
              <a:pPr>
                <a:spcBef>
                  <a:spcPct val="0"/>
                </a:spcBef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2680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042" indent="-28655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218" indent="-22924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705" indent="-22924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3192" indent="-22924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679" indent="-2292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0166" indent="-2292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653" indent="-2292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7141" indent="-2292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0B1BD9-A886-4BF3-BA65-8D99C590BA17}" type="slidenum">
              <a:rPr lang="en-GB" altLang="en-US"/>
              <a:pPr>
                <a:spcBef>
                  <a:spcPct val="0"/>
                </a:spcBef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48628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042" indent="-28655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218" indent="-22924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705" indent="-22924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3192" indent="-22924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679" indent="-2292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0166" indent="-2292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653" indent="-2292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7141" indent="-2292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03B31DA-6408-4A47-B19D-8BA9F20ACC59}" type="slidenum">
              <a:rPr lang="en-GB" altLang="en-US"/>
              <a:pPr>
                <a:spcBef>
                  <a:spcPct val="0"/>
                </a:spcBef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536862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042" indent="-28655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218" indent="-22924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705" indent="-22924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3192" indent="-22924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679" indent="-2292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0166" indent="-2292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653" indent="-2292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7141" indent="-2292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5E3C1E-C45C-4D89-BAB0-43EAB6B23E64}" type="slidenum">
              <a:rPr lang="en-GB" altLang="en-US"/>
              <a:pPr>
                <a:spcBef>
                  <a:spcPct val="0"/>
                </a:spcBef>
              </a:pPr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361785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042" indent="-28655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218" indent="-22924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705" indent="-22924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3192" indent="-22924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679" indent="-2292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0166" indent="-2292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653" indent="-2292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7141" indent="-2292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4D7690-3C76-4FFD-93B7-8346F73043E5}" type="slidenum">
              <a:rPr lang="en-GB" altLang="en-US"/>
              <a:pPr>
                <a:spcBef>
                  <a:spcPct val="0"/>
                </a:spcBef>
              </a:pPr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15489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baseline="0" dirty="0">
              <a:latin typeface="Arial" panose="020B0604020202020204" pitchFamily="34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042" indent="-28655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218" indent="-22924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705" indent="-22924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3192" indent="-22924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679" indent="-2292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0166" indent="-2292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653" indent="-2292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7141" indent="-2292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70CB93-44AB-4DE0-9E2E-BFE3A197D0C6}" type="slidenum">
              <a:rPr lang="en-GB" altLang="en-US"/>
              <a:pPr>
                <a:spcBef>
                  <a:spcPct val="0"/>
                </a:spcBef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23916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042" indent="-28655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218" indent="-22924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705" indent="-22924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3192" indent="-22924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679" indent="-2292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0166" indent="-2292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653" indent="-2292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7141" indent="-2292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0B8E8D-CA03-420C-B0D7-4D5D3D418000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3481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5386B-A65F-48AE-B69C-3034DF4C6D43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9514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042" indent="-28655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218" indent="-22924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705" indent="-22924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3192" indent="-22924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679" indent="-2292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0166" indent="-2292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653" indent="-2292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7141" indent="-2292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03B31DA-6408-4A47-B19D-8BA9F20ACC59}" type="slidenum">
              <a:rPr lang="en-GB" altLang="en-US"/>
              <a:pPr>
                <a:spcBef>
                  <a:spcPct val="0"/>
                </a:spcBef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53686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042" indent="-28655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218" indent="-22924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705" indent="-22924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3192" indent="-22924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679" indent="-2292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0166" indent="-2292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653" indent="-2292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7141" indent="-2292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70CB93-44AB-4DE0-9E2E-BFE3A197D0C6}" type="slidenum">
              <a:rPr lang="en-GB" altLang="en-US"/>
              <a:pPr>
                <a:spcBef>
                  <a:spcPct val="0"/>
                </a:spcBef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1385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baseline="0" dirty="0">
              <a:latin typeface="Arial" panose="020B0604020202020204" pitchFamily="34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042" indent="-28655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218" indent="-22924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705" indent="-22924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3192" indent="-22924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679" indent="-2292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0166" indent="-2292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653" indent="-2292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7141" indent="-2292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B03F5A-9279-4E52-9253-9FAC1046F39B}" type="slidenum">
              <a:rPr lang="en-GB" altLang="en-US"/>
              <a:pPr>
                <a:spcBef>
                  <a:spcPct val="0"/>
                </a:spcBef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5288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baseline="0" dirty="0">
              <a:latin typeface="Arial" panose="020B0604020202020204" pitchFamily="34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042" indent="-28655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218" indent="-22924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705" indent="-22924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3192" indent="-22924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679" indent="-2292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0166" indent="-2292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653" indent="-2292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7141" indent="-2292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0B8E8D-CA03-420C-B0D7-4D5D3D418000}" type="slidenum">
              <a:rPr lang="en-GB" altLang="en-US"/>
              <a:pPr>
                <a:spcBef>
                  <a:spcPct val="0"/>
                </a:spcBef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44897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042" indent="-28655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218" indent="-22924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705" indent="-22924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3192" indent="-22924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679" indent="-2292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0166" indent="-2292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653" indent="-2292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7141" indent="-2292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C1E039-34A1-4444-958F-303FEA82C19D}" type="slidenum">
              <a:rPr lang="en-GB" altLang="en-US"/>
              <a:pPr>
                <a:spcBef>
                  <a:spcPct val="0"/>
                </a:spcBef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73776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35D684-369E-4260-8B91-97DE4B005CA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43882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40072B-A0DF-496D-8559-73A4639226A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6329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6E8866-A395-4242-8EBF-2820A0B5E05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47377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CA9A21-A823-40B8-83FB-4BE60CCC106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364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888DD3-DB4F-445B-8135-4C84BB506C9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91759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902A9C-667A-4673-B318-2200CF1525F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2431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5AAAA5-EB32-4BC0-AB11-26EA1EF1177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76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B3A501-F327-4E38-9D73-F2023864CF5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6902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6C0AC6-0628-410F-87A4-6F9A1186D63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5306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7D167F-717E-4A5D-BEE4-B52A05A1152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8263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CC1DF0-CB1F-41FE-867D-CC93D2B6BBD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7658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9C88A2-AFEA-4720-85C5-31A025E5939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44356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35CC6C6-B432-467C-AB64-048DC1078AA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.ac.uk/dentistry/undergraduate-study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www.ed.ac.uk/studying/international/country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516547" y="1997839"/>
            <a:ext cx="468052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400" b="1" dirty="0">
                <a:solidFill>
                  <a:schemeClr val="bg1"/>
                </a:solidFill>
                <a:cs typeface="Arial" panose="020B0604020202020204" pitchFamily="34" charset="0"/>
              </a:rPr>
              <a:t>Applying for </a:t>
            </a:r>
            <a:r>
              <a:rPr lang="en-GB" altLang="en-US" sz="4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Oral Health Sciences </a:t>
            </a:r>
            <a:endParaRPr lang="en-GB" altLang="en-US" sz="44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44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A summary of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application process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0"/>
            <a:ext cx="4427984" cy="6858000"/>
          </a:xfrm>
          <a:prstGeom prst="rect">
            <a:avLst/>
          </a:prstGeom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7068196" y="6060799"/>
            <a:ext cx="22574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www.ed.ac.uk</a:t>
            </a: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7676157" y="6390318"/>
            <a:ext cx="2255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 err="1">
                <a:solidFill>
                  <a:srgbClr val="FFFFFF"/>
                </a:solidFill>
                <a:ea typeface="ＭＳ Ｐゴシック" panose="020B0600070205080204" pitchFamily="34" charset="-128"/>
              </a:rPr>
              <a:t>applyedinburgh</a:t>
            </a:r>
            <a:endParaRPr lang="en-GB" altLang="en-US" sz="1400" b="1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2" name="Picture 2" descr="C:\Users\scoulman\Local Documents\SRA\Digital Graphics\Powerpoint\SRASlides\Logo\Twitter_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427" y="6456026"/>
            <a:ext cx="223837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C:\Users\scoulman\Local Documents\SRA\Digital Graphics\Powerpoint\SRASlides\Logo\Facebook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696" y="6452256"/>
            <a:ext cx="223838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A picture containing sitting, dark, red, room&#10;&#10;Description automatically generated">
            <a:extLst>
              <a:ext uri="{FF2B5EF4-FFF2-40B4-BE49-F238E27FC236}">
                <a16:creationId xmlns:a16="http://schemas.microsoft.com/office/drawing/2014/main" id="{A4FA8078-58A8-4AFB-9233-086BA7E219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394" y="17585"/>
            <a:ext cx="2949740" cy="67455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8777" y="-34467"/>
            <a:ext cx="491522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2"/>
          <p:cNvSpPr txBox="1">
            <a:spLocks noChangeArrowheads="1"/>
          </p:cNvSpPr>
          <p:nvPr/>
        </p:nvSpPr>
        <p:spPr bwMode="auto">
          <a:xfrm>
            <a:off x="179388" y="204788"/>
            <a:ext cx="64087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Interviews</a:t>
            </a:r>
            <a:endParaRPr lang="en-GB" altLang="en-US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149" name="TextBox 3"/>
          <p:cNvSpPr txBox="1">
            <a:spLocks noChangeArrowheads="1"/>
          </p:cNvSpPr>
          <p:nvPr/>
        </p:nvSpPr>
        <p:spPr bwMode="auto">
          <a:xfrm>
            <a:off x="268213" y="917971"/>
            <a:ext cx="34131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143727" y="3518342"/>
            <a:ext cx="4058567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Due to take place in </a:t>
            </a:r>
            <a:r>
              <a:rPr lang="en-GB" altLang="en-US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February 2021</a:t>
            </a:r>
            <a:r>
              <a:rPr lang="en-GB" alt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Structured in a multiple mini-interview format</a:t>
            </a:r>
            <a:endParaRPr lang="en-GB" altLang="en-US" sz="14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GB" altLang="en-US" sz="14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Applicants are assessed on the following five test types: </a:t>
            </a:r>
            <a:r>
              <a:rPr lang="en-GB" alt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c</a:t>
            </a:r>
            <a:r>
              <a:rPr lang="en-GB" altLang="en-US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areer exploration; leadership &amp; management; professionalism; manual </a:t>
            </a:r>
            <a:r>
              <a:rPr lang="en-GB" alt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d</a:t>
            </a:r>
            <a:r>
              <a:rPr lang="en-GB" altLang="en-US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exterity; communication</a:t>
            </a:r>
            <a:endParaRPr lang="en-GB" altLang="en-US" sz="14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GB" altLang="en-US" sz="2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179388" y="1369372"/>
            <a:ext cx="4032572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Ordinarily, these would take place in person </a:t>
            </a:r>
            <a:r>
              <a:rPr lang="en-GB" altLang="en-US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at </a:t>
            </a:r>
            <a:r>
              <a:rPr lang="en-GB" alt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Edinburgh </a:t>
            </a:r>
            <a:r>
              <a:rPr lang="en-GB" altLang="en-US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Dental Institute.</a:t>
            </a:r>
            <a:r>
              <a:rPr lang="en-GB" alt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  However, due to current disruption caused by the Covid-19 pandemic we are not in a position at present to confirm if we will be running face-to-face sessions or if some/all sessions will be undertaken remotely. </a:t>
            </a:r>
          </a:p>
        </p:txBody>
      </p:sp>
      <p:pic>
        <p:nvPicPr>
          <p:cNvPr id="11" name="Picture 10" descr="A picture containing sitting, dark, red, room&#10;&#10;Description automatically generated">
            <a:extLst>
              <a:ext uri="{FF2B5EF4-FFF2-40B4-BE49-F238E27FC236}">
                <a16:creationId xmlns:a16="http://schemas.microsoft.com/office/drawing/2014/main" id="{A4FA8078-58A8-4AFB-9233-086BA7E219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3456"/>
            <a:ext cx="2949740" cy="674552"/>
          </a:xfrm>
          <a:prstGeom prst="rect">
            <a:avLst/>
          </a:prstGeom>
        </p:spPr>
      </p:pic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6934200" y="5943600"/>
            <a:ext cx="22574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www.ed.ac.uk</a:t>
            </a: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7516084" y="6392874"/>
            <a:ext cx="2255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 err="1">
                <a:solidFill>
                  <a:srgbClr val="FFFFFF"/>
                </a:solidFill>
                <a:ea typeface="ＭＳ Ｐゴシック" panose="020B0600070205080204" pitchFamily="34" charset="-128"/>
              </a:rPr>
              <a:t>applyedinburgh</a:t>
            </a:r>
            <a:endParaRPr lang="en-GB" altLang="en-US" sz="1400" b="1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5" name="Picture 2" descr="C:\Users\scoulman\Local Documents\SRA\Digital Graphics\Powerpoint\SRASlides\Logo\Twitter_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247" y="6478599"/>
            <a:ext cx="223837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C:\Users\scoulman\Local Documents\SRA\Digital Graphics\Powerpoint\SRASlides\Logo\Facebook-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527" y="6478599"/>
            <a:ext cx="223838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scoulman\Local Documents\SRA\Digital Graphics\Powerpoint\SRASlides\Images\landscape\landscape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781" y="1380012"/>
            <a:ext cx="4431984" cy="33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203143" y="204788"/>
            <a:ext cx="51126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>
                <a:solidFill>
                  <a:schemeClr val="bg1"/>
                </a:solidFill>
                <a:cs typeface="Arial" panose="020B0604020202020204" pitchFamily="34" charset="0"/>
              </a:rPr>
              <a:t>Decision making</a:t>
            </a:r>
          </a:p>
        </p:txBody>
      </p:sp>
      <p:sp>
        <p:nvSpPr>
          <p:cNvPr id="22533" name="TextBox 3"/>
          <p:cNvSpPr txBox="1">
            <a:spLocks noChangeArrowheads="1"/>
          </p:cNvSpPr>
          <p:nvPr/>
        </p:nvSpPr>
        <p:spPr bwMode="auto">
          <a:xfrm>
            <a:off x="6934200" y="5943600"/>
            <a:ext cx="22574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b="1">
                <a:solidFill>
                  <a:srgbClr val="FFFFFF"/>
                </a:solidFill>
                <a:ea typeface="ＭＳ Ｐゴシック" panose="020B0600070205080204" pitchFamily="34" charset="-128"/>
              </a:rPr>
              <a:t>www.ed.ac.uk</a:t>
            </a:r>
          </a:p>
        </p:txBody>
      </p:sp>
      <p:sp>
        <p:nvSpPr>
          <p:cNvPr id="22534" name="TextBox 3"/>
          <p:cNvSpPr txBox="1">
            <a:spLocks noChangeArrowheads="1"/>
          </p:cNvSpPr>
          <p:nvPr/>
        </p:nvSpPr>
        <p:spPr bwMode="auto">
          <a:xfrm>
            <a:off x="7439025" y="6297613"/>
            <a:ext cx="2255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>
                <a:solidFill>
                  <a:srgbClr val="FFFFFF"/>
                </a:solidFill>
                <a:ea typeface="ＭＳ Ｐゴシック" panose="020B0600070205080204" pitchFamily="34" charset="-128"/>
              </a:rPr>
              <a:t>applyedinburgh</a:t>
            </a:r>
          </a:p>
        </p:txBody>
      </p:sp>
      <p:pic>
        <p:nvPicPr>
          <p:cNvPr id="22536" name="Picture 2" descr="C:\Users\scoulman\Local Documents\SRA\Digital Graphics\Powerpoint\SRASlides\Logo\Twitter_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6356350"/>
            <a:ext cx="223837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3" descr="C:\Users\scoulman\Local Documents\SRA\Digital Graphics\Powerpoint\SRASlides\Logo\Facebook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356350"/>
            <a:ext cx="223838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182" y="1380013"/>
            <a:ext cx="433994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bg1"/>
                </a:solidFill>
              </a:rPr>
              <a:t>After </a:t>
            </a:r>
            <a:r>
              <a:rPr lang="en-GB" sz="1400" b="1" dirty="0" smtClean="0">
                <a:solidFill>
                  <a:schemeClr val="bg1"/>
                </a:solidFill>
              </a:rPr>
              <a:t>the interviews have taken place </a:t>
            </a:r>
            <a:r>
              <a:rPr lang="en-GB" sz="1400" b="1" dirty="0">
                <a:solidFill>
                  <a:schemeClr val="bg1"/>
                </a:solidFill>
              </a:rPr>
              <a:t>we review total application scores.</a:t>
            </a:r>
          </a:p>
          <a:p>
            <a:endParaRPr lang="en-GB" sz="14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bg1"/>
                </a:solidFill>
              </a:rPr>
              <a:t>We calculate how many offers we are going to make </a:t>
            </a:r>
            <a:r>
              <a:rPr lang="en-GB" sz="1400" b="1" dirty="0" smtClean="0">
                <a:solidFill>
                  <a:schemeClr val="bg1"/>
                </a:solidFill>
              </a:rPr>
              <a:t>dependant on the number of places available</a:t>
            </a:r>
            <a:endParaRPr lang="en-GB" sz="14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bg1"/>
                </a:solidFill>
              </a:rPr>
              <a:t>All offers are made via UCAS and are all conditional as even if exam results are already achieved you must successfully become a member of Disclosure Scotland’s Protecting Vulnerable Groups scheme.</a:t>
            </a:r>
          </a:p>
          <a:p>
            <a:endParaRPr lang="en-GB" sz="14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bg1"/>
                </a:solidFill>
              </a:rPr>
              <a:t>We typically have more applications </a:t>
            </a:r>
            <a:r>
              <a:rPr lang="en-GB" sz="1400" b="1" dirty="0" smtClean="0">
                <a:solidFill>
                  <a:schemeClr val="bg1"/>
                </a:solidFill>
              </a:rPr>
              <a:t>than </a:t>
            </a:r>
            <a:r>
              <a:rPr lang="en-GB" sz="1400" b="1" dirty="0">
                <a:solidFill>
                  <a:schemeClr val="bg1"/>
                </a:solidFill>
              </a:rPr>
              <a:t>we have places available.</a:t>
            </a:r>
          </a:p>
        </p:txBody>
      </p:sp>
      <p:pic>
        <p:nvPicPr>
          <p:cNvPr id="9" name="Picture 8" descr="A picture containing sitting, dark, red, room&#10;&#10;Description automatically generated">
            <a:extLst>
              <a:ext uri="{FF2B5EF4-FFF2-40B4-BE49-F238E27FC236}">
                <a16:creationId xmlns:a16="http://schemas.microsoft.com/office/drawing/2014/main" id="{A4FA8078-58A8-4AFB-9233-086BA7E219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305" y="85660"/>
            <a:ext cx="2949740" cy="67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3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6934200" y="5943600"/>
            <a:ext cx="22574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b="1">
                <a:solidFill>
                  <a:srgbClr val="FFFFFF"/>
                </a:solidFill>
                <a:ea typeface="ＭＳ Ｐゴシック" panose="020B0600070205080204" pitchFamily="34" charset="-128"/>
              </a:rPr>
              <a:t>www.ed.ac.uk</a:t>
            </a:r>
          </a:p>
        </p:txBody>
      </p:sp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7439025" y="6297613"/>
            <a:ext cx="2255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 err="1">
                <a:solidFill>
                  <a:srgbClr val="FFFFFF"/>
                </a:solidFill>
                <a:ea typeface="ＭＳ Ｐゴシック" panose="020B0600070205080204" pitchFamily="34" charset="-128"/>
              </a:rPr>
              <a:t>applyedinburgh</a:t>
            </a:r>
            <a:endParaRPr lang="en-GB" altLang="en-US" sz="1400" b="1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37894" name="Picture 2" descr="C:\Users\scoulman\Local Documents\SRA\Digital Graphics\Powerpoint\SRASlides\Logo\Twitter_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6356350"/>
            <a:ext cx="223837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3" descr="C:\Users\scoulman\Local Documents\SRA\Digital Graphics\Powerpoint\SRASlides\Logo\Facebook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356350"/>
            <a:ext cx="223838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TextBox 2"/>
          <p:cNvSpPr txBox="1">
            <a:spLocks noChangeArrowheads="1"/>
          </p:cNvSpPr>
          <p:nvPr/>
        </p:nvSpPr>
        <p:spPr bwMode="auto">
          <a:xfrm>
            <a:off x="414273" y="405121"/>
            <a:ext cx="64087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>
                <a:solidFill>
                  <a:schemeClr val="bg1"/>
                </a:solidFill>
                <a:cs typeface="Arial" panose="020B0604020202020204" pitchFamily="34" charset="0"/>
              </a:rPr>
              <a:t>Post offer</a:t>
            </a:r>
          </a:p>
        </p:txBody>
      </p:sp>
      <p:sp>
        <p:nvSpPr>
          <p:cNvPr id="37898" name="TextBox 5"/>
          <p:cNvSpPr txBox="1">
            <a:spLocks noChangeArrowheads="1"/>
          </p:cNvSpPr>
          <p:nvPr/>
        </p:nvSpPr>
        <p:spPr bwMode="auto">
          <a:xfrm>
            <a:off x="403226" y="2229633"/>
            <a:ext cx="6840537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GB" altLang="en-US" sz="2000" b="1" dirty="0">
                <a:solidFill>
                  <a:schemeClr val="bg1"/>
                </a:solidFill>
              </a:rPr>
              <a:t>If accepting the offer as firm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GB" altLang="en-US" sz="2400" b="1" u="sng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1400" b="1" dirty="0">
                <a:solidFill>
                  <a:schemeClr val="bg1"/>
                </a:solidFill>
              </a:rPr>
              <a:t>You’ll receive guidance on how to complete your PVG application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 b="1" dirty="0">
                <a:solidFill>
                  <a:schemeClr val="bg1"/>
                </a:solidFill>
              </a:rPr>
              <a:t>You’ll be asked to upload scanned certified copies of documents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 b="1" dirty="0" smtClean="0">
                <a:solidFill>
                  <a:schemeClr val="bg1"/>
                </a:solidFill>
              </a:rPr>
              <a:t>Apply for accommodation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GB" altLang="en-US" sz="2400" b="1" dirty="0">
              <a:solidFill>
                <a:schemeClr val="bg1"/>
              </a:solidFill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GB" altLang="en-US" sz="2000" b="1" dirty="0">
                <a:solidFill>
                  <a:schemeClr val="bg1"/>
                </a:solidFill>
              </a:rPr>
              <a:t>If accepting the offer as insurance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GB" altLang="en-US" sz="1400" b="1" u="sng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1400" b="1" dirty="0">
                <a:solidFill>
                  <a:schemeClr val="bg1"/>
                </a:solidFill>
              </a:rPr>
              <a:t>Nothing further to do at this time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 b="1" dirty="0">
                <a:solidFill>
                  <a:schemeClr val="bg1"/>
                </a:solidFill>
              </a:rPr>
              <a:t>We will contact you further if you then make us your firm choice.</a:t>
            </a:r>
          </a:p>
          <a:p>
            <a:pPr eaLnBrk="1" hangingPunct="1">
              <a:spcBef>
                <a:spcPct val="0"/>
              </a:spcBef>
            </a:pPr>
            <a:endParaRPr lang="en-GB" altLang="en-US" sz="2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GB" altLang="en-US" sz="2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GB" altLang="en-US" sz="2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GB" altLang="en-US" sz="2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403226" y="1232738"/>
            <a:ext cx="64087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What happens now?</a:t>
            </a:r>
          </a:p>
        </p:txBody>
      </p:sp>
      <p:pic>
        <p:nvPicPr>
          <p:cNvPr id="9" name="Picture 8" descr="A picture containing sitting, dark, red, room&#10;&#10;Description automatically generated">
            <a:extLst>
              <a:ext uri="{FF2B5EF4-FFF2-40B4-BE49-F238E27FC236}">
                <a16:creationId xmlns:a16="http://schemas.microsoft.com/office/drawing/2014/main" id="{A4FA8078-58A8-4AFB-9233-086BA7E219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305" y="139725"/>
            <a:ext cx="2949740" cy="67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59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330554" y="476672"/>
            <a:ext cx="64087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>
                <a:solidFill>
                  <a:schemeClr val="bg1"/>
                </a:solidFill>
                <a:cs typeface="Arial" panose="020B0604020202020204" pitchFamily="34" charset="0"/>
              </a:rPr>
              <a:t>And finally…</a:t>
            </a:r>
          </a:p>
        </p:txBody>
      </p:sp>
      <p:sp>
        <p:nvSpPr>
          <p:cNvPr id="29701" name="TextBox 5"/>
          <p:cNvSpPr txBox="1">
            <a:spLocks noChangeArrowheads="1"/>
          </p:cNvSpPr>
          <p:nvPr/>
        </p:nvSpPr>
        <p:spPr bwMode="auto">
          <a:xfrm>
            <a:off x="330554" y="1620838"/>
            <a:ext cx="4174944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 b="1" dirty="0">
                <a:solidFill>
                  <a:schemeClr val="bg1"/>
                </a:solidFill>
              </a:rPr>
              <a:t>Exam Results – July/August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 b="1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1400" b="1" dirty="0">
                <a:solidFill>
                  <a:schemeClr val="bg1"/>
                </a:solidFill>
              </a:rPr>
              <a:t>Confirmation – have you met the conditions of your offer? 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 b="1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1400" b="1" dirty="0" smtClean="0">
                <a:solidFill>
                  <a:schemeClr val="bg1"/>
                </a:solidFill>
              </a:rPr>
              <a:t>Edinburgh Dental Institute </a:t>
            </a:r>
            <a:r>
              <a:rPr lang="en-GB" altLang="en-US" sz="1400" b="1" dirty="0">
                <a:solidFill>
                  <a:schemeClr val="bg1"/>
                </a:solidFill>
              </a:rPr>
              <a:t>communication – issued to firm applicants who meet their conditions of offer.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 b="1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1400" b="1" dirty="0">
                <a:solidFill>
                  <a:schemeClr val="bg1"/>
                </a:solidFill>
              </a:rPr>
              <a:t>Welcome Week  - introduce you to Edinburgh and the </a:t>
            </a:r>
            <a:r>
              <a:rPr lang="en-GB" altLang="en-US" sz="1400" b="1" dirty="0" smtClean="0">
                <a:solidFill>
                  <a:schemeClr val="bg1"/>
                </a:solidFill>
              </a:rPr>
              <a:t>Dental Institute.</a:t>
            </a:r>
            <a:endParaRPr lang="en-GB" altLang="en-US" sz="24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GB" altLang="en-US" sz="24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GB" altLang="en-US" sz="24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GB" alt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Congratulations – you did it!</a:t>
            </a:r>
          </a:p>
          <a:p>
            <a:pPr eaLnBrk="1" hangingPunct="1">
              <a:spcBef>
                <a:spcPct val="0"/>
              </a:spcBef>
            </a:pPr>
            <a:endParaRPr lang="en-GB" altLang="en-US" sz="2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9702" name="TextBox 3"/>
          <p:cNvSpPr txBox="1">
            <a:spLocks noChangeArrowheads="1"/>
          </p:cNvSpPr>
          <p:nvPr/>
        </p:nvSpPr>
        <p:spPr bwMode="auto">
          <a:xfrm>
            <a:off x="6934200" y="5943600"/>
            <a:ext cx="22574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b="1">
                <a:solidFill>
                  <a:srgbClr val="FFFFFF"/>
                </a:solidFill>
                <a:ea typeface="ＭＳ Ｐゴシック" panose="020B0600070205080204" pitchFamily="34" charset="-128"/>
              </a:rPr>
              <a:t>www.ed.ac.uk</a:t>
            </a:r>
          </a:p>
        </p:txBody>
      </p:sp>
      <p:sp>
        <p:nvSpPr>
          <p:cNvPr id="29703" name="TextBox 3"/>
          <p:cNvSpPr txBox="1">
            <a:spLocks noChangeArrowheads="1"/>
          </p:cNvSpPr>
          <p:nvPr/>
        </p:nvSpPr>
        <p:spPr bwMode="auto">
          <a:xfrm>
            <a:off x="7439025" y="6297613"/>
            <a:ext cx="2255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>
                <a:solidFill>
                  <a:srgbClr val="FFFFFF"/>
                </a:solidFill>
                <a:ea typeface="ＭＳ Ｐゴシック" panose="020B0600070205080204" pitchFamily="34" charset="-128"/>
              </a:rPr>
              <a:t>applyedinburgh</a:t>
            </a:r>
          </a:p>
        </p:txBody>
      </p:sp>
      <p:pic>
        <p:nvPicPr>
          <p:cNvPr id="29704" name="Picture 10" descr="C:\Users\scoulman\Local Documents\SRA\Digital Graphics\Powerpoint\SRASlides\Logo\LogoLay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13" y="44450"/>
            <a:ext cx="2147887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2" descr="C:\Users\scoulman\Local Documents\SRA\Digital Graphics\Powerpoint\SRASlides\Logo\Twitter_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6356350"/>
            <a:ext cx="223837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3" descr="C:\Users\scoulman\Local Documents\SRA\Digital Graphics\Powerpoint\SRASlides\Logo\Facebook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356350"/>
            <a:ext cx="223838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7721" y="0"/>
            <a:ext cx="43800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6966743" y="5968967"/>
            <a:ext cx="22574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www.ed.ac.uk</a:t>
            </a:r>
          </a:p>
        </p:txBody>
      </p:sp>
      <p:pic>
        <p:nvPicPr>
          <p:cNvPr id="14" name="Picture 3" descr="C:\Users\scoulman\Local Documents\SRA\Digital Graphics\Powerpoint\SRASlides\Logo\Facebook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6508750"/>
            <a:ext cx="223838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:\Users\scoulman\Local Documents\SRA\Digital Graphics\Powerpoint\SRASlides\Logo\Twitter_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8" y="6508750"/>
            <a:ext cx="223837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7591425" y="6450013"/>
            <a:ext cx="2255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 err="1">
                <a:solidFill>
                  <a:srgbClr val="FFFFFF"/>
                </a:solidFill>
                <a:ea typeface="ＭＳ Ｐゴシック" panose="020B0600070205080204" pitchFamily="34" charset="-128"/>
              </a:rPr>
              <a:t>applyedinburgh</a:t>
            </a:r>
            <a:endParaRPr lang="en-GB" altLang="en-US" sz="1400" b="1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7" name="Picture 16" descr="A picture containing sitting, dark, red, room&#10;&#10;Description automatically generated">
            <a:extLst>
              <a:ext uri="{FF2B5EF4-FFF2-40B4-BE49-F238E27FC236}">
                <a16:creationId xmlns:a16="http://schemas.microsoft.com/office/drawing/2014/main" id="{A4FA8078-58A8-4AFB-9233-086BA7E219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555" y="64711"/>
            <a:ext cx="2949740" cy="67455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10"/>
          <p:cNvSpPr txBox="1">
            <a:spLocks noChangeArrowheads="1"/>
          </p:cNvSpPr>
          <p:nvPr/>
        </p:nvSpPr>
        <p:spPr bwMode="auto">
          <a:xfrm>
            <a:off x="235515" y="1268760"/>
            <a:ext cx="792100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1938" indent="-2619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dirty="0" smtClean="0">
              <a:solidFill>
                <a:schemeClr val="bg1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schemeClr val="bg1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smtClean="0">
                <a:solidFill>
                  <a:schemeClr val="bg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Oral Health Sciences </a:t>
            </a:r>
            <a:r>
              <a:rPr lang="en-GB" altLang="en-US" sz="1800" dirty="0">
                <a:solidFill>
                  <a:schemeClr val="bg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website</a:t>
            </a:r>
            <a:r>
              <a:rPr lang="en-GB" altLang="en-US" sz="1800" dirty="0" smtClean="0">
                <a:solidFill>
                  <a:schemeClr val="bg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schemeClr val="bg1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bg1"/>
                </a:solidFill>
                <a:ea typeface="ＭＳ Ｐゴシック" panose="020B0600070205080204" pitchFamily="34" charset="-128"/>
                <a:cs typeface="Arial" panose="020B0604020202020204" pitchFamily="34" charset="0"/>
                <a:hlinkClick r:id="rId3"/>
              </a:rPr>
              <a:t>https://</a:t>
            </a:r>
            <a:r>
              <a:rPr lang="en-GB" altLang="en-US" sz="1800" dirty="0" smtClean="0">
                <a:solidFill>
                  <a:schemeClr val="bg1"/>
                </a:solidFill>
                <a:ea typeface="ＭＳ Ｐゴシック" panose="020B0600070205080204" pitchFamily="34" charset="-128"/>
                <a:cs typeface="Arial" panose="020B0604020202020204" pitchFamily="34" charset="0"/>
                <a:hlinkClick r:id="rId3"/>
              </a:rPr>
              <a:t>www.ed.ac.uk/dentistry/undergraduate-study</a:t>
            </a:r>
            <a:endParaRPr lang="en-GB" altLang="en-US" sz="1800" dirty="0" smtClean="0">
              <a:solidFill>
                <a:schemeClr val="bg1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schemeClr val="bg1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schemeClr val="bg1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251520" y="548680"/>
            <a:ext cx="5400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>
                <a:solidFill>
                  <a:schemeClr val="bg1"/>
                </a:solidFill>
                <a:cs typeface="Arial" panose="020B0604020202020204" pitchFamily="34" charset="0"/>
              </a:rPr>
              <a:t>Useful </a:t>
            </a:r>
            <a:r>
              <a:rPr lang="en-GB" altLang="en-US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website</a:t>
            </a:r>
            <a:endParaRPr lang="en-GB" altLang="en-US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6630" name="TextBox 3"/>
          <p:cNvSpPr txBox="1">
            <a:spLocks noChangeArrowheads="1"/>
          </p:cNvSpPr>
          <p:nvPr/>
        </p:nvSpPr>
        <p:spPr bwMode="auto">
          <a:xfrm>
            <a:off x="6934200" y="5943600"/>
            <a:ext cx="22574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www.ed.ac.uk</a:t>
            </a:r>
          </a:p>
        </p:txBody>
      </p:sp>
      <p:sp>
        <p:nvSpPr>
          <p:cNvPr id="26631" name="TextBox 3"/>
          <p:cNvSpPr txBox="1">
            <a:spLocks noChangeArrowheads="1"/>
          </p:cNvSpPr>
          <p:nvPr/>
        </p:nvSpPr>
        <p:spPr bwMode="auto">
          <a:xfrm>
            <a:off x="7439025" y="6297613"/>
            <a:ext cx="2255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>
                <a:solidFill>
                  <a:srgbClr val="FFFFFF"/>
                </a:solidFill>
                <a:ea typeface="ＭＳ Ｐゴシック" panose="020B0600070205080204" pitchFamily="34" charset="-128"/>
              </a:rPr>
              <a:t>applyedinburgh</a:t>
            </a:r>
          </a:p>
        </p:txBody>
      </p:sp>
      <p:pic>
        <p:nvPicPr>
          <p:cNvPr id="26632" name="Picture 2" descr="C:\Users\scoulman\Local Documents\SRA\Digital Graphics\Powerpoint\SRASlides\Logo\Twitter_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6356350"/>
            <a:ext cx="223837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3" descr="C:\Users\scoulman\Local Documents\SRA\Digital Graphics\Powerpoint\SRASlides\Logo\Facebook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356350"/>
            <a:ext cx="223838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251520" y="3358822"/>
            <a:ext cx="856932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GB" sz="2800" b="1" dirty="0">
                <a:solidFill>
                  <a:schemeClr val="bg1"/>
                </a:solidFill>
                <a:ea typeface="Arial" pitchFamily="-110" charset="0"/>
                <a:cs typeface="Arial" pitchFamily="-110" charset="0"/>
              </a:rPr>
              <a:t>Any questions</a:t>
            </a:r>
            <a:r>
              <a:rPr lang="en-GB" sz="2800" b="1" dirty="0" smtClean="0">
                <a:solidFill>
                  <a:schemeClr val="bg1"/>
                </a:solidFill>
                <a:ea typeface="Arial" pitchFamily="-110" charset="0"/>
                <a:cs typeface="Arial" pitchFamily="-110" charset="0"/>
              </a:rPr>
              <a:t>?</a:t>
            </a:r>
            <a:endParaRPr lang="en-GB" sz="2800" b="1" dirty="0">
              <a:solidFill>
                <a:schemeClr val="bg1"/>
              </a:solidFill>
              <a:ea typeface="Arial" pitchFamily="-110" charset="0"/>
              <a:cs typeface="Arial" pitchFamily="-110" charset="0"/>
            </a:endParaRPr>
          </a:p>
          <a:p>
            <a:pPr eaLnBrk="1" hangingPunct="1"/>
            <a:endParaRPr lang="en-GB" sz="2800" b="1" dirty="0">
              <a:solidFill>
                <a:schemeClr val="bg1"/>
              </a:solidFill>
              <a:ea typeface="Arial" pitchFamily="-110" charset="0"/>
              <a:cs typeface="Arial" pitchFamily="-110" charset="0"/>
            </a:endParaRPr>
          </a:p>
          <a:p>
            <a:pPr eaLnBrk="1" hangingPunct="1"/>
            <a:endParaRPr lang="en-GB" sz="2800" b="1" dirty="0">
              <a:solidFill>
                <a:schemeClr val="bg1"/>
              </a:solidFill>
              <a:ea typeface="Arial" pitchFamily="-110" charset="0"/>
              <a:cs typeface="Arial" pitchFamily="-110" charset="0"/>
            </a:endParaRPr>
          </a:p>
          <a:p>
            <a:pPr eaLnBrk="1" hangingPunct="1"/>
            <a:r>
              <a:rPr lang="en-GB" sz="2800" dirty="0">
                <a:solidFill>
                  <a:schemeClr val="bg1"/>
                </a:solidFill>
                <a:ea typeface="Arial" pitchFamily="-110" charset="0"/>
                <a:cs typeface="Arial" pitchFamily="-110" charset="0"/>
              </a:rPr>
              <a:t>Please email</a:t>
            </a:r>
          </a:p>
          <a:p>
            <a:pPr eaLnBrk="1" hangingPunct="1"/>
            <a:r>
              <a:rPr lang="en-GB" sz="2800" b="1" dirty="0" smtClean="0">
                <a:solidFill>
                  <a:schemeClr val="bg1"/>
                </a:solidFill>
                <a:ea typeface="Arial" pitchFamily="-110" charset="0"/>
                <a:cs typeface="Arial" pitchFamily="-110" charset="0"/>
              </a:rPr>
              <a:t>oralug@ed.ac.uk</a:t>
            </a:r>
            <a:endParaRPr lang="en-GB" sz="2800" b="1" dirty="0">
              <a:solidFill>
                <a:schemeClr val="bg1"/>
              </a:solidFill>
              <a:ea typeface="Arial" pitchFamily="-110" charset="0"/>
              <a:cs typeface="Arial" pitchFamily="-110" charset="0"/>
            </a:endParaRPr>
          </a:p>
        </p:txBody>
      </p:sp>
      <p:pic>
        <p:nvPicPr>
          <p:cNvPr id="10" name="Picture 9" descr="A picture containing sitting, dark, red, room&#10;&#10;Description automatically generated">
            <a:extLst>
              <a:ext uri="{FF2B5EF4-FFF2-40B4-BE49-F238E27FC236}">
                <a16:creationId xmlns:a16="http://schemas.microsoft.com/office/drawing/2014/main" id="{A4FA8078-58A8-4AFB-9233-086BA7E219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155" y="174963"/>
            <a:ext cx="2949740" cy="6745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179388" y="1291600"/>
            <a:ext cx="3413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Most common</a:t>
            </a:r>
          </a:p>
        </p:txBody>
      </p:sp>
      <p:sp>
        <p:nvSpPr>
          <p:cNvPr id="4101" name="TextBox 3"/>
          <p:cNvSpPr txBox="1">
            <a:spLocks noChangeArrowheads="1"/>
          </p:cNvSpPr>
          <p:nvPr/>
        </p:nvSpPr>
        <p:spPr bwMode="auto">
          <a:xfrm>
            <a:off x="6934200" y="5943600"/>
            <a:ext cx="22574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b="1">
                <a:solidFill>
                  <a:srgbClr val="FFFFFF"/>
                </a:solidFill>
                <a:ea typeface="ＭＳ Ｐゴシック" panose="020B0600070205080204" pitchFamily="34" charset="-128"/>
              </a:rPr>
              <a:t>www.ed.ac.uk</a:t>
            </a:r>
          </a:p>
        </p:txBody>
      </p:sp>
      <p:sp>
        <p:nvSpPr>
          <p:cNvPr id="4102" name="TextBox 3"/>
          <p:cNvSpPr txBox="1">
            <a:spLocks noChangeArrowheads="1"/>
          </p:cNvSpPr>
          <p:nvPr/>
        </p:nvSpPr>
        <p:spPr bwMode="auto">
          <a:xfrm>
            <a:off x="7439025" y="6297613"/>
            <a:ext cx="2255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 err="1">
                <a:solidFill>
                  <a:srgbClr val="FFFFFF"/>
                </a:solidFill>
                <a:ea typeface="ＭＳ Ｐゴシック" panose="020B0600070205080204" pitchFamily="34" charset="-128"/>
              </a:rPr>
              <a:t>applyedinburgh</a:t>
            </a:r>
            <a:endParaRPr lang="en-GB" altLang="en-US" sz="1400" b="1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4104" name="Picture 2" descr="C:\Users\scoulman\Local Documents\SRA\Digital Graphics\Powerpoint\SRASlides\Logo\Twitter_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6356350"/>
            <a:ext cx="223837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3" descr="C:\Users\scoulman\Local Documents\SRA\Digital Graphics\Powerpoint\SRASlides\Logo\Facebook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356350"/>
            <a:ext cx="223838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TextBox 5"/>
          <p:cNvSpPr txBox="1">
            <a:spLocks noChangeArrowheads="1"/>
          </p:cNvSpPr>
          <p:nvPr/>
        </p:nvSpPr>
        <p:spPr bwMode="auto">
          <a:xfrm>
            <a:off x="179388" y="284163"/>
            <a:ext cx="49688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>
                <a:solidFill>
                  <a:schemeClr val="bg1"/>
                </a:solidFill>
                <a:cs typeface="Arial" panose="020B0604020202020204" pitchFamily="34" charset="0"/>
              </a:rPr>
              <a:t>Standard academic entry requirements</a:t>
            </a:r>
            <a:endParaRPr lang="en-GB" altLang="en-US" sz="28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23528" y="1812545"/>
            <a:ext cx="7632848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lvl="0" indent="-342900" eaLnBrk="1" hangingPunct="1"/>
            <a:r>
              <a:rPr lang="en-GB" altLang="en-US" sz="1400" b="1" kern="0" dirty="0">
                <a:solidFill>
                  <a:schemeClr val="bg1"/>
                </a:solidFill>
                <a:latin typeface="Arial"/>
                <a:cs typeface="Arial"/>
              </a:rPr>
              <a:t>SQA Qualifications: Nat 5 </a:t>
            </a:r>
            <a:r>
              <a:rPr lang="en-GB" altLang="en-US" sz="1400" b="1" kern="0" dirty="0" smtClean="0">
                <a:solidFill>
                  <a:schemeClr val="bg1"/>
                </a:solidFill>
                <a:latin typeface="Arial"/>
                <a:cs typeface="Arial"/>
              </a:rPr>
              <a:t>– English at grade </a:t>
            </a:r>
            <a:r>
              <a:rPr lang="en-GB" altLang="en-US" sz="1400" b="1" kern="0" dirty="0">
                <a:solidFill>
                  <a:schemeClr val="bg1"/>
                </a:solidFill>
                <a:latin typeface="Arial"/>
                <a:cs typeface="Arial"/>
              </a:rPr>
              <a:t>B.  </a:t>
            </a:r>
            <a:r>
              <a:rPr lang="en-GB" altLang="en-US" sz="1400" b="1" kern="0" dirty="0" smtClean="0">
                <a:solidFill>
                  <a:schemeClr val="bg1"/>
                </a:solidFill>
                <a:latin typeface="Arial"/>
                <a:cs typeface="Arial"/>
              </a:rPr>
              <a:t>4 </a:t>
            </a:r>
            <a:r>
              <a:rPr lang="en-GB" altLang="en-US" sz="1400" b="1" kern="0" dirty="0">
                <a:solidFill>
                  <a:schemeClr val="bg1"/>
                </a:solidFill>
                <a:latin typeface="Arial"/>
                <a:cs typeface="Arial"/>
              </a:rPr>
              <a:t>x SQA Highers </a:t>
            </a:r>
            <a:r>
              <a:rPr lang="en-GB" altLang="en-US" sz="1400" b="1" kern="0" dirty="0" smtClean="0">
                <a:solidFill>
                  <a:schemeClr val="bg1"/>
                </a:solidFill>
                <a:latin typeface="Arial"/>
                <a:cs typeface="Arial"/>
              </a:rPr>
              <a:t>at Grade B to include Biology or Human Biology</a:t>
            </a:r>
            <a:endParaRPr lang="en-GB" altLang="en-US" sz="1400" b="1" kern="0" dirty="0">
              <a:solidFill>
                <a:schemeClr val="bg1"/>
              </a:solidFill>
              <a:latin typeface="Arial"/>
              <a:cs typeface="Arial"/>
            </a:endParaRPr>
          </a:p>
          <a:p>
            <a:pPr marL="3143250" lvl="7" indent="0" eaLnBrk="1" hangingPunct="1">
              <a:buNone/>
            </a:pPr>
            <a:endParaRPr lang="en-US" altLang="en-US" sz="1400" b="1" kern="0" dirty="0">
              <a:solidFill>
                <a:schemeClr val="bg1"/>
              </a:solidFill>
              <a:latin typeface="Arial"/>
              <a:cs typeface="Arial"/>
            </a:endParaRPr>
          </a:p>
          <a:p>
            <a:pPr marL="342900" lvl="0" indent="-342900" eaLnBrk="1" hangingPunct="1"/>
            <a:r>
              <a:rPr lang="en-GB" altLang="en-US" sz="1400" b="1" kern="0" dirty="0">
                <a:solidFill>
                  <a:schemeClr val="bg1"/>
                </a:solidFill>
                <a:latin typeface="Arial"/>
                <a:cs typeface="Arial"/>
              </a:rPr>
              <a:t>GCE Qualifications: GCSE – </a:t>
            </a:r>
            <a:r>
              <a:rPr lang="en-GB" altLang="en-US" sz="1400" b="1" kern="0" dirty="0" smtClean="0">
                <a:solidFill>
                  <a:schemeClr val="bg1"/>
                </a:solidFill>
                <a:latin typeface="Arial"/>
                <a:cs typeface="Arial"/>
              </a:rPr>
              <a:t>English at grade 4/C.  </a:t>
            </a:r>
            <a:r>
              <a:rPr lang="en-GB" altLang="en-US" sz="1400" b="1" kern="0" dirty="0">
                <a:solidFill>
                  <a:schemeClr val="bg1"/>
                </a:solidFill>
                <a:latin typeface="Arial"/>
                <a:cs typeface="Arial"/>
              </a:rPr>
              <a:t>3 x A Levels </a:t>
            </a:r>
            <a:r>
              <a:rPr lang="en-GB" altLang="en-US" sz="1400" b="1" kern="0" dirty="0" smtClean="0">
                <a:solidFill>
                  <a:schemeClr val="bg1"/>
                </a:solidFill>
                <a:latin typeface="Arial"/>
                <a:cs typeface="Arial"/>
              </a:rPr>
              <a:t>at </a:t>
            </a:r>
            <a:r>
              <a:rPr lang="en-GB" altLang="en-US" sz="1400" b="1" kern="0" dirty="0">
                <a:solidFill>
                  <a:schemeClr val="bg1"/>
                </a:solidFill>
                <a:latin typeface="Arial"/>
                <a:cs typeface="Arial"/>
              </a:rPr>
              <a:t>grades </a:t>
            </a:r>
            <a:r>
              <a:rPr lang="en-GB" altLang="en-US" sz="1400" b="1" kern="0" dirty="0" smtClean="0">
                <a:solidFill>
                  <a:schemeClr val="bg1"/>
                </a:solidFill>
                <a:latin typeface="Arial"/>
                <a:cs typeface="Arial"/>
              </a:rPr>
              <a:t>BBB to include Biology or Human Biology.</a:t>
            </a:r>
            <a:endParaRPr lang="en-US" altLang="en-US" sz="1400" b="1" kern="0" dirty="0">
              <a:solidFill>
                <a:schemeClr val="bg1"/>
              </a:solidFill>
              <a:latin typeface="Arial"/>
              <a:cs typeface="Arial"/>
            </a:endParaRPr>
          </a:p>
          <a:p>
            <a:pPr marL="3143250" lvl="7" indent="0" eaLnBrk="1" hangingPunct="1">
              <a:buNone/>
            </a:pPr>
            <a:endParaRPr lang="en-US" altLang="en-US" sz="1400" b="1" kern="0" dirty="0">
              <a:solidFill>
                <a:schemeClr val="bg1"/>
              </a:solidFill>
              <a:latin typeface="Arial"/>
              <a:cs typeface="Arial"/>
            </a:endParaRPr>
          </a:p>
          <a:p>
            <a:pPr marL="342900" lvl="0" indent="-342900" eaLnBrk="1" hangingPunct="1"/>
            <a:r>
              <a:rPr lang="en-GB" altLang="en-US" sz="1400" b="1" kern="0" dirty="0">
                <a:solidFill>
                  <a:schemeClr val="bg1"/>
                </a:solidFill>
                <a:latin typeface="Arial"/>
                <a:cs typeface="Arial"/>
              </a:rPr>
              <a:t>International Baccalaureate: </a:t>
            </a:r>
            <a:r>
              <a:rPr lang="en-GB" altLang="en-US" sz="1400" b="1" kern="0" dirty="0" smtClean="0">
                <a:solidFill>
                  <a:schemeClr val="bg1"/>
                </a:solidFill>
                <a:latin typeface="Arial"/>
                <a:cs typeface="Arial"/>
              </a:rPr>
              <a:t>32 </a:t>
            </a:r>
            <a:r>
              <a:rPr lang="en-GB" altLang="en-US" sz="1400" b="1" kern="0" dirty="0">
                <a:solidFill>
                  <a:schemeClr val="bg1"/>
                </a:solidFill>
                <a:latin typeface="Arial"/>
                <a:cs typeface="Arial"/>
              </a:rPr>
              <a:t>points overall (</a:t>
            </a:r>
            <a:r>
              <a:rPr lang="en-GB" altLang="en-US" sz="1400" b="1" kern="0" dirty="0" err="1">
                <a:solidFill>
                  <a:schemeClr val="bg1"/>
                </a:solidFill>
                <a:latin typeface="Arial"/>
                <a:cs typeface="Arial"/>
              </a:rPr>
              <a:t>incl</a:t>
            </a:r>
            <a:r>
              <a:rPr lang="en-GB" altLang="en-US" sz="1400" b="1" kern="0" dirty="0">
                <a:solidFill>
                  <a:schemeClr val="bg1"/>
                </a:solidFill>
                <a:latin typeface="Arial"/>
                <a:cs typeface="Arial"/>
              </a:rPr>
              <a:t> TOK &amp; EE) including </a:t>
            </a:r>
            <a:r>
              <a:rPr lang="en-GB" altLang="en-US" sz="1400" b="1" kern="0" dirty="0" smtClean="0">
                <a:solidFill>
                  <a:schemeClr val="bg1"/>
                </a:solidFill>
                <a:latin typeface="Arial"/>
                <a:cs typeface="Arial"/>
              </a:rPr>
              <a:t>555 </a:t>
            </a:r>
            <a:r>
              <a:rPr lang="en-GB" altLang="en-US" sz="1400" b="1" kern="0" dirty="0">
                <a:solidFill>
                  <a:schemeClr val="bg1"/>
                </a:solidFill>
                <a:latin typeface="Arial"/>
                <a:cs typeface="Arial"/>
              </a:rPr>
              <a:t>at HL </a:t>
            </a:r>
            <a:r>
              <a:rPr lang="en-GB" altLang="en-US" sz="1400" b="1" kern="0" dirty="0" smtClean="0">
                <a:solidFill>
                  <a:schemeClr val="bg1"/>
                </a:solidFill>
                <a:latin typeface="Arial"/>
                <a:cs typeface="Arial"/>
              </a:rPr>
              <a:t>including Biology; </a:t>
            </a:r>
            <a:r>
              <a:rPr lang="en-GB" altLang="en-US" sz="1400" b="1" kern="0" dirty="0">
                <a:solidFill>
                  <a:schemeClr val="bg1"/>
                </a:solidFill>
                <a:latin typeface="Arial"/>
                <a:cs typeface="Arial"/>
              </a:rPr>
              <a:t>plus SL English </a:t>
            </a:r>
            <a:r>
              <a:rPr lang="en-GB" altLang="en-US" sz="1400" b="1" kern="0" dirty="0" smtClean="0">
                <a:solidFill>
                  <a:schemeClr val="bg1"/>
                </a:solidFill>
                <a:latin typeface="Arial"/>
                <a:cs typeface="Arial"/>
              </a:rPr>
              <a:t>at </a:t>
            </a:r>
            <a:r>
              <a:rPr lang="en-GB" altLang="en-US" sz="1400" b="1" kern="0" dirty="0">
                <a:solidFill>
                  <a:schemeClr val="bg1"/>
                </a:solidFill>
                <a:latin typeface="Arial"/>
                <a:cs typeface="Arial"/>
              </a:rPr>
              <a:t>grade </a:t>
            </a:r>
            <a:r>
              <a:rPr lang="en-GB" altLang="en-US" sz="1400" b="1" kern="0" dirty="0" smtClean="0">
                <a:solidFill>
                  <a:schemeClr val="bg1"/>
                </a:solidFill>
                <a:latin typeface="Arial"/>
                <a:cs typeface="Arial"/>
              </a:rPr>
              <a:t>5.</a:t>
            </a:r>
          </a:p>
          <a:p>
            <a:pPr marL="342900" lvl="0" indent="-342900" eaLnBrk="1" hangingPunct="1"/>
            <a:endParaRPr lang="en-GB" altLang="en-US" sz="1400" b="1" kern="0" dirty="0">
              <a:solidFill>
                <a:schemeClr val="bg1"/>
              </a:solidFill>
              <a:latin typeface="Arial"/>
              <a:cs typeface="Arial"/>
            </a:endParaRPr>
          </a:p>
          <a:p>
            <a:pPr marL="342900" lvl="0" indent="-342900" eaLnBrk="1" hangingPunct="1"/>
            <a:r>
              <a:rPr lang="en-GB" altLang="en-US" sz="1400" b="1" kern="0" dirty="0" smtClean="0">
                <a:solidFill>
                  <a:schemeClr val="bg1"/>
                </a:solidFill>
                <a:latin typeface="Arial"/>
                <a:cs typeface="Arial"/>
              </a:rPr>
              <a:t>SWAP Access to Biomedical/Medical Sciences: AAB (Biology must be at grade A)</a:t>
            </a:r>
          </a:p>
          <a:p>
            <a:pPr marL="342900" lvl="0" indent="-342900" eaLnBrk="1" hangingPunct="1"/>
            <a:endParaRPr lang="en-GB" altLang="en-US" sz="1400" b="1" kern="0" dirty="0">
              <a:solidFill>
                <a:schemeClr val="bg1"/>
              </a:solidFill>
              <a:latin typeface="Arial"/>
              <a:cs typeface="Arial"/>
            </a:endParaRPr>
          </a:p>
          <a:p>
            <a:pPr marL="342900" lvl="0" indent="-342900" eaLnBrk="1" hangingPunct="1"/>
            <a:r>
              <a:rPr lang="en-GB" altLang="en-US" sz="1400" b="1" kern="0" dirty="0" smtClean="0">
                <a:solidFill>
                  <a:schemeClr val="bg1"/>
                </a:solidFill>
                <a:latin typeface="Arial"/>
                <a:cs typeface="Arial"/>
              </a:rPr>
              <a:t>Dental Nursing qualifications are accepted along with one of the following: SQA Highers at BBB to include Biology/Human Biology; GCE A Levels BB to include Biology/Human Biology</a:t>
            </a:r>
          </a:p>
          <a:p>
            <a:pPr marL="342900" lvl="0" indent="-342900" eaLnBrk="1" hangingPunct="1"/>
            <a:endParaRPr lang="en-GB" altLang="en-US" sz="1400" b="1" kern="0" dirty="0">
              <a:solidFill>
                <a:schemeClr val="bg1"/>
              </a:solidFill>
              <a:latin typeface="Arial"/>
              <a:cs typeface="Arial"/>
            </a:endParaRPr>
          </a:p>
          <a:p>
            <a:pPr marL="342900" lvl="0" indent="-342900" eaLnBrk="1" hangingPunct="1"/>
            <a:r>
              <a:rPr lang="en-GB" altLang="en-US" sz="1400" b="1" kern="0" dirty="0" smtClean="0">
                <a:solidFill>
                  <a:schemeClr val="bg1"/>
                </a:solidFill>
                <a:latin typeface="Arial"/>
                <a:cs typeface="Arial"/>
              </a:rPr>
              <a:t>Other Access courses may be considered on a case by case basis by contacting the UG admissions team at: oralug@ed.ac.uk</a:t>
            </a:r>
            <a:endParaRPr lang="en-GB" altLang="en-US" sz="1400" b="1" kern="0" dirty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en-GB" altLang="en-US" sz="1400" b="1" dirty="0">
              <a:solidFill>
                <a:schemeClr val="bg1"/>
              </a:solidFill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1" dirty="0">
                <a:solidFill>
                  <a:schemeClr val="bg1"/>
                </a:solidFill>
                <a:cs typeface="Arial" charset="0"/>
              </a:rPr>
              <a:t>We also accept a range of </a:t>
            </a:r>
            <a:r>
              <a:rPr lang="en-GB" altLang="en-US" sz="1400" b="1" dirty="0" smtClean="0">
                <a:solidFill>
                  <a:schemeClr val="bg1"/>
                </a:solidFill>
                <a:cs typeface="Arial" charset="0"/>
              </a:rPr>
              <a:t>European </a:t>
            </a:r>
            <a:r>
              <a:rPr lang="en-GB" altLang="en-US" sz="1400" b="1" dirty="0">
                <a:solidFill>
                  <a:schemeClr val="bg1"/>
                </a:solidFill>
                <a:cs typeface="Arial" charset="0"/>
              </a:rPr>
              <a:t>qualifications and requirements can be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1" dirty="0">
                <a:solidFill>
                  <a:schemeClr val="bg1"/>
                </a:solidFill>
                <a:cs typeface="Arial" charset="0"/>
              </a:rPr>
              <a:t>Found here: </a:t>
            </a:r>
            <a:r>
              <a:rPr lang="en-GB" altLang="en-US" sz="1400" b="1" dirty="0">
                <a:solidFill>
                  <a:srgbClr val="FF0000"/>
                </a:solidFill>
                <a:cs typeface="Arial" charset="0"/>
                <a:hlinkClick r:id="rId5"/>
              </a:rPr>
              <a:t>https://</a:t>
            </a:r>
            <a:r>
              <a:rPr lang="en-GB" altLang="en-US" sz="1400" b="1" dirty="0" smtClean="0">
                <a:solidFill>
                  <a:srgbClr val="FF0000"/>
                </a:solidFill>
                <a:cs typeface="Arial" charset="0"/>
                <a:hlinkClick r:id="rId5"/>
              </a:rPr>
              <a:t>www.ed.ac.uk/studying/international/country</a:t>
            </a:r>
            <a:r>
              <a:rPr lang="en-GB" altLang="en-US" sz="14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GB" altLang="en-US" sz="1400" b="1" dirty="0" smtClean="0">
                <a:solidFill>
                  <a:srgbClr val="FF0000"/>
                </a:solidFill>
                <a:cs typeface="Arial" charset="0"/>
              </a:rPr>
              <a:t> </a:t>
            </a:r>
            <a:endParaRPr lang="en-GB" altLang="en-US" sz="1400" b="1" dirty="0">
              <a:solidFill>
                <a:srgbClr val="FF0000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en-GB" altLang="en-US" sz="2400" dirty="0">
              <a:solidFill>
                <a:schemeClr val="bg1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en-GB" altLang="en-US" sz="2400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11" name="Picture 10" descr="A picture containing sitting, dark, red, room&#10;&#10;Description automatically generated">
            <a:extLst>
              <a:ext uri="{FF2B5EF4-FFF2-40B4-BE49-F238E27FC236}">
                <a16:creationId xmlns:a16="http://schemas.microsoft.com/office/drawing/2014/main" id="{A4FA8078-58A8-4AFB-9233-086BA7E219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305" y="178655"/>
            <a:ext cx="2949740" cy="6745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9408" y="2204864"/>
            <a:ext cx="295459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2"/>
          <p:cNvSpPr txBox="1">
            <a:spLocks noChangeArrowheads="1"/>
          </p:cNvSpPr>
          <p:nvPr/>
        </p:nvSpPr>
        <p:spPr bwMode="auto">
          <a:xfrm>
            <a:off x="179388" y="204788"/>
            <a:ext cx="43449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Personal statements</a:t>
            </a:r>
          </a:p>
        </p:txBody>
      </p:sp>
      <p:sp>
        <p:nvSpPr>
          <p:cNvPr id="25607" name="TextBox 3"/>
          <p:cNvSpPr txBox="1">
            <a:spLocks noChangeArrowheads="1"/>
          </p:cNvSpPr>
          <p:nvPr/>
        </p:nvSpPr>
        <p:spPr bwMode="auto">
          <a:xfrm>
            <a:off x="6934200" y="5943600"/>
            <a:ext cx="22574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www.ed.ac.uk</a:t>
            </a:r>
          </a:p>
        </p:txBody>
      </p:sp>
      <p:sp>
        <p:nvSpPr>
          <p:cNvPr id="25608" name="TextBox 3"/>
          <p:cNvSpPr txBox="1">
            <a:spLocks noChangeArrowheads="1"/>
          </p:cNvSpPr>
          <p:nvPr/>
        </p:nvSpPr>
        <p:spPr bwMode="auto">
          <a:xfrm>
            <a:off x="7439025" y="6297613"/>
            <a:ext cx="2255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applyedinburgh</a:t>
            </a:r>
            <a:endParaRPr kumimoji="0" lang="en-GB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25610" name="Picture 2" descr="C:\Users\scoulman\Local Documents\SRA\Digital Graphics\Powerpoint\SRASlides\Logo\Twitter_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6356350"/>
            <a:ext cx="223837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3" descr="C:\Users\scoulman\Local Documents\SRA\Digital Graphics\Powerpoint\SRASlides\Logo\Facebook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356350"/>
            <a:ext cx="223838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226405" y="1556792"/>
            <a:ext cx="5963003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  <a:defRPr/>
            </a:pPr>
            <a:r>
              <a:rPr lang="en-GB" altLang="en-US" sz="14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Personal statements are assessed alongside academics (achieved and predicted).  We are looking for the following:</a:t>
            </a:r>
            <a:endParaRPr lang="en-GB" altLang="en-US" sz="1400" b="1" dirty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endParaRPr lang="en-GB" altLang="en-US" sz="1400" b="1" dirty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r>
              <a:rPr lang="en-GB" altLang="en-US" sz="1600" b="1" dirty="0">
                <a:solidFill>
                  <a:srgbClr val="FFFFFF"/>
                </a:solidFill>
                <a:cs typeface="Arial" panose="020B0604020202020204" pitchFamily="34" charset="0"/>
              </a:rPr>
              <a:t>Personal qualities and skills that you possess</a:t>
            </a: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endParaRPr lang="en-GB" altLang="en-US" sz="1400" b="1" dirty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r>
              <a:rPr lang="en-GB" altLang="en-US" sz="1600" b="1" dirty="0">
                <a:solidFill>
                  <a:srgbClr val="FFFFFF"/>
                </a:solidFill>
                <a:cs typeface="Arial" panose="020B0604020202020204" pitchFamily="34" charset="0"/>
              </a:rPr>
              <a:t>Evidence of career exploration which may include: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GB" altLang="en-US" sz="1400" b="1" dirty="0">
                <a:solidFill>
                  <a:srgbClr val="FFFFFF"/>
                </a:solidFill>
                <a:cs typeface="Arial" panose="020B0604020202020204" pitchFamily="34" charset="0"/>
              </a:rPr>
              <a:t>Work experience/shadowing </a:t>
            </a:r>
            <a:r>
              <a:rPr lang="en-GB" altLang="en-US" sz="14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in a dental setting</a:t>
            </a:r>
            <a:endParaRPr lang="en-GB" altLang="en-US" sz="1400" b="1" dirty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GB" altLang="en-US" sz="1400" b="1" dirty="0">
                <a:solidFill>
                  <a:srgbClr val="FFFFFF"/>
                </a:solidFill>
                <a:cs typeface="Arial" panose="020B0604020202020204" pitchFamily="34" charset="0"/>
              </a:rPr>
              <a:t>Evidence of exploration of dental hygiene-therapy practice through: Previous </a:t>
            </a:r>
            <a:r>
              <a:rPr lang="en-GB" altLang="en-US" sz="14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studies; discussion </a:t>
            </a:r>
            <a:r>
              <a:rPr lang="en-GB" altLang="en-US" sz="1400" b="1" dirty="0">
                <a:solidFill>
                  <a:srgbClr val="FFFFFF"/>
                </a:solidFill>
                <a:cs typeface="Arial" panose="020B0604020202020204" pitchFamily="34" charset="0"/>
              </a:rPr>
              <a:t>with professionals and scope of practice within dental </a:t>
            </a:r>
            <a:r>
              <a:rPr lang="en-GB" altLang="en-US" sz="14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hygiene-therapy; reading </a:t>
            </a:r>
            <a:r>
              <a:rPr lang="en-GB" altLang="en-US" sz="1400" b="1" dirty="0">
                <a:solidFill>
                  <a:srgbClr val="FFFFFF"/>
                </a:solidFill>
                <a:cs typeface="Arial" panose="020B0604020202020204" pitchFamily="34" charset="0"/>
              </a:rPr>
              <a:t>relevant to regulatory/professional </a:t>
            </a:r>
            <a:r>
              <a:rPr lang="en-GB" altLang="en-US" sz="14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bodies and/or papers </a:t>
            </a:r>
            <a:r>
              <a:rPr lang="en-GB" altLang="en-US" sz="1400" b="1" dirty="0">
                <a:solidFill>
                  <a:srgbClr val="FFFFFF"/>
                </a:solidFill>
                <a:cs typeface="Arial" panose="020B0604020202020204" pitchFamily="34" charset="0"/>
              </a:rPr>
              <a:t>related to oral health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GB" altLang="en-US" sz="1400" b="1" dirty="0">
                <a:solidFill>
                  <a:srgbClr val="FFFFFF"/>
                </a:solidFill>
                <a:cs typeface="Arial" panose="020B0604020202020204" pitchFamily="34" charset="0"/>
              </a:rPr>
              <a:t>(We value quality of experience over quantity and look for clear evidence of reflection on experiences gained).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GB" altLang="en-US" sz="1400" b="1" dirty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GB" altLang="en-US" sz="1600" b="1" dirty="0">
                <a:solidFill>
                  <a:srgbClr val="FFFFFF"/>
                </a:solidFill>
                <a:cs typeface="Arial" panose="020B0604020202020204" pitchFamily="34" charset="0"/>
              </a:rPr>
              <a:t>Non-academic achievements and </a:t>
            </a:r>
            <a:r>
              <a:rPr lang="en-GB" altLang="en-US" sz="16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interests</a:t>
            </a:r>
            <a:endParaRPr lang="en-GB" altLang="en-US" sz="1400" b="1" dirty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GB" altLang="en-US" sz="1400" b="1" dirty="0" smtClean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GB" altLang="en-US" sz="1400" b="1" dirty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GB" altLang="en-US" sz="14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We </a:t>
            </a:r>
            <a:r>
              <a:rPr lang="en-GB" altLang="en-US" sz="1400" b="1" dirty="0">
                <a:solidFill>
                  <a:srgbClr val="FFFFFF"/>
                </a:solidFill>
                <a:cs typeface="Arial" panose="020B0604020202020204" pitchFamily="34" charset="0"/>
              </a:rPr>
              <a:t>know work experience/shadowing may be difficult during these challenging </a:t>
            </a:r>
            <a:r>
              <a:rPr lang="en-GB" altLang="en-US" sz="14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times; just get what you can when you can and remember: you can read articles/blogs/listen to podcasts or watch online talks too!</a:t>
            </a:r>
            <a:endParaRPr kumimoji="0" lang="en-GB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9" name="Picture 8" descr="A picture containing sitting, dark, red, room&#10;&#10;Description automatically generated">
            <a:extLst>
              <a:ext uri="{FF2B5EF4-FFF2-40B4-BE49-F238E27FC236}">
                <a16:creationId xmlns:a16="http://schemas.microsoft.com/office/drawing/2014/main" id="{A4FA8078-58A8-4AFB-9233-086BA7E219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305" y="160179"/>
            <a:ext cx="2949740" cy="67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303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Box 2"/>
          <p:cNvSpPr txBox="1">
            <a:spLocks noChangeArrowheads="1"/>
          </p:cNvSpPr>
          <p:nvPr/>
        </p:nvSpPr>
        <p:spPr bwMode="auto">
          <a:xfrm>
            <a:off x="251520" y="180469"/>
            <a:ext cx="45849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>
                <a:solidFill>
                  <a:schemeClr val="bg1"/>
                </a:solidFill>
                <a:cs typeface="Arial" panose="020B0604020202020204" pitchFamily="34" charset="0"/>
              </a:rPr>
              <a:t>Widening participation</a:t>
            </a:r>
          </a:p>
        </p:txBody>
      </p:sp>
      <p:sp>
        <p:nvSpPr>
          <p:cNvPr id="20487" name="TextBox 3"/>
          <p:cNvSpPr txBox="1">
            <a:spLocks noChangeArrowheads="1"/>
          </p:cNvSpPr>
          <p:nvPr/>
        </p:nvSpPr>
        <p:spPr bwMode="auto">
          <a:xfrm>
            <a:off x="6934200" y="5943600"/>
            <a:ext cx="22574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www.ed.ac.uk</a:t>
            </a:r>
          </a:p>
        </p:txBody>
      </p:sp>
      <p:sp>
        <p:nvSpPr>
          <p:cNvPr id="20488" name="TextBox 3"/>
          <p:cNvSpPr txBox="1">
            <a:spLocks noChangeArrowheads="1"/>
          </p:cNvSpPr>
          <p:nvPr/>
        </p:nvSpPr>
        <p:spPr bwMode="auto">
          <a:xfrm>
            <a:off x="7439025" y="6297613"/>
            <a:ext cx="2255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 err="1">
                <a:solidFill>
                  <a:srgbClr val="FFFFFF"/>
                </a:solidFill>
                <a:ea typeface="ＭＳ Ｐゴシック" panose="020B0600070205080204" pitchFamily="34" charset="-128"/>
              </a:rPr>
              <a:t>applyedinburgh</a:t>
            </a:r>
            <a:endParaRPr lang="en-GB" altLang="en-US" sz="1400" b="1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20490" name="Picture 2" descr="C:\Users\scoulman\Local Documents\SRA\Digital Graphics\Powerpoint\SRASlides\Logo\Twitter_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6356350"/>
            <a:ext cx="223837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3" descr="C:\Users\scoulman\Local Documents\SRA\Digital Graphics\Powerpoint\SRASlides\Logo\Facebook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356350"/>
            <a:ext cx="223838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6992" y="797111"/>
            <a:ext cx="482213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We offer extra support for applicants who: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Are care experienced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Reside in geographical areas defined as “deprived” </a:t>
            </a:r>
          </a:p>
          <a:p>
            <a:endParaRPr lang="en-GB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Attend a school of low progression to Higher Education and / or low attainment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Have significant caring responsibilities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Are refugees or asylum seekers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Have participated in recognised access programmes (</a:t>
            </a:r>
            <a:r>
              <a:rPr lang="en-GB" sz="2000" b="1" dirty="0" err="1">
                <a:solidFill>
                  <a:schemeClr val="bg1"/>
                </a:solidFill>
              </a:rPr>
              <a:t>ie</a:t>
            </a:r>
            <a:r>
              <a:rPr lang="en-GB" sz="2000" b="1" dirty="0">
                <a:solidFill>
                  <a:schemeClr val="bg1"/>
                </a:solidFill>
              </a:rPr>
              <a:t> SWAP)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endParaRPr lang="en-GB" sz="2000" dirty="0">
              <a:solidFill>
                <a:schemeClr val="bg1"/>
              </a:solidFill>
            </a:endParaRPr>
          </a:p>
          <a:p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0"/>
            <a:ext cx="3707904" cy="6858000"/>
          </a:xfrm>
          <a:prstGeom prst="rect">
            <a:avLst/>
          </a:prstGeom>
        </p:spPr>
      </p:pic>
      <p:pic>
        <p:nvPicPr>
          <p:cNvPr id="8" name="Picture 7" descr="A picture containing sitting, dark, red, room&#10;&#10;Description automatically generated">
            <a:extLst>
              <a:ext uri="{FF2B5EF4-FFF2-40B4-BE49-F238E27FC236}">
                <a16:creationId xmlns:a16="http://schemas.microsoft.com/office/drawing/2014/main" id="{A4FA8078-58A8-4AFB-9233-086BA7E219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305" y="104803"/>
            <a:ext cx="2949740" cy="674552"/>
          </a:xfrm>
          <a:prstGeom prst="rect">
            <a:avLst/>
          </a:prstGeom>
        </p:spPr>
      </p:pic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7188455" y="6236493"/>
            <a:ext cx="22574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www.ed.ac.uk</a:t>
            </a: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7672761" y="6544468"/>
            <a:ext cx="2255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applyedinburgh</a:t>
            </a:r>
            <a:endParaRPr kumimoji="0" lang="en-GB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14" name="Picture 2" descr="C:\Users\scoulman\Local Documents\SRA\Digital Graphics\Powerpoint\SRASlides\Logo\Twitter_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231" y="6609953"/>
            <a:ext cx="223837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C:\Users\scoulman\Local Documents\SRA\Digital Graphics\Powerpoint\SRASlides\Logo\Facebook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579" y="6609953"/>
            <a:ext cx="223838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6934200" y="5943600"/>
            <a:ext cx="22574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www.ed.ac.uk</a:t>
            </a:r>
          </a:p>
        </p:txBody>
      </p:sp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7439025" y="6297613"/>
            <a:ext cx="2255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>
                <a:solidFill>
                  <a:srgbClr val="FFFFFF"/>
                </a:solidFill>
                <a:ea typeface="ＭＳ Ｐゴシック" panose="020B0600070205080204" pitchFamily="34" charset="-128"/>
              </a:rPr>
              <a:t>applyedinburgh</a:t>
            </a:r>
          </a:p>
        </p:txBody>
      </p:sp>
      <p:pic>
        <p:nvPicPr>
          <p:cNvPr id="37894" name="Picture 2" descr="C:\Users\scoulman\Local Documents\SRA\Digital Graphics\Powerpoint\SRASlides\Logo\Twitter_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6356350"/>
            <a:ext cx="223837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3" descr="C:\Users\scoulman\Local Documents\SRA\Digital Graphics\Powerpoint\SRASlides\Logo\Facebook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356350"/>
            <a:ext cx="223838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TextBox 2"/>
          <p:cNvSpPr txBox="1">
            <a:spLocks noChangeArrowheads="1"/>
          </p:cNvSpPr>
          <p:nvPr/>
        </p:nvSpPr>
        <p:spPr bwMode="auto">
          <a:xfrm>
            <a:off x="467544" y="332656"/>
            <a:ext cx="46857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Further information: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Widening Access offers </a:t>
            </a:r>
          </a:p>
        </p:txBody>
      </p:sp>
      <p:sp>
        <p:nvSpPr>
          <p:cNvPr id="37898" name="TextBox 5"/>
          <p:cNvSpPr txBox="1">
            <a:spLocks noChangeArrowheads="1"/>
          </p:cNvSpPr>
          <p:nvPr/>
        </p:nvSpPr>
        <p:spPr bwMode="auto">
          <a:xfrm>
            <a:off x="468038" y="1576403"/>
            <a:ext cx="7198209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1"/>
                </a:solidFill>
              </a:rPr>
              <a:t>Eligibility criteria for our contextual “flags”: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GB" altLang="en-US" sz="2000" b="1" dirty="0">
                <a:solidFill>
                  <a:schemeClr val="bg1"/>
                </a:solidFill>
                <a:cs typeface="Arial" panose="020B0604020202020204" pitchFamily="34" charset="0"/>
              </a:rPr>
              <a:t>www.ed.ac.uk/studying/undergraduate/access-edinburgh/widening-access-offers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GB" altLang="en-US" sz="2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GB" altLang="en-US" sz="2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Online Widening Access eligibility checker: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GB" altLang="en-US" sz="2000" b="1" dirty="0">
                <a:solidFill>
                  <a:schemeClr val="bg1"/>
                </a:solidFill>
                <a:cs typeface="Arial" panose="020B0604020202020204" pitchFamily="34" charset="0"/>
              </a:rPr>
              <a:t>https://admission-checker.is.ed.ac.uk/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GB" altLang="en-US" sz="2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GB" altLang="en-US" sz="2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Degree Finder (outlining the minimum academic entrance requirements for Widening Access applicants):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GB" altLang="en-US" sz="2000" b="1" dirty="0">
                <a:solidFill>
                  <a:schemeClr val="bg1"/>
                </a:solidFill>
                <a:cs typeface="Arial" panose="020B0604020202020204" pitchFamily="34" charset="0"/>
              </a:rPr>
              <a:t>www.ed.ac.uk/studying/undergraduate/degrees</a:t>
            </a:r>
          </a:p>
        </p:txBody>
      </p:sp>
      <p:pic>
        <p:nvPicPr>
          <p:cNvPr id="8" name="Picture 7" descr="A picture containing sitting, dark, red, room&#10;&#10;Description automatically generated">
            <a:extLst>
              <a:ext uri="{FF2B5EF4-FFF2-40B4-BE49-F238E27FC236}">
                <a16:creationId xmlns:a16="http://schemas.microsoft.com/office/drawing/2014/main" id="{A4FA8078-58A8-4AFB-9233-086BA7E219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155" y="73602"/>
            <a:ext cx="2949740" cy="67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45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362960" y="2060848"/>
            <a:ext cx="3413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4101" name="TextBox 3"/>
          <p:cNvSpPr txBox="1">
            <a:spLocks noChangeArrowheads="1"/>
          </p:cNvSpPr>
          <p:nvPr/>
        </p:nvSpPr>
        <p:spPr bwMode="auto">
          <a:xfrm>
            <a:off x="6934200" y="5943600"/>
            <a:ext cx="22574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b="1">
                <a:solidFill>
                  <a:srgbClr val="FFFFFF"/>
                </a:solidFill>
                <a:ea typeface="ＭＳ Ｐゴシック" panose="020B0600070205080204" pitchFamily="34" charset="-128"/>
              </a:rPr>
              <a:t>www.ed.ac.uk</a:t>
            </a:r>
          </a:p>
        </p:txBody>
      </p:sp>
      <p:sp>
        <p:nvSpPr>
          <p:cNvPr id="4102" name="TextBox 3"/>
          <p:cNvSpPr txBox="1">
            <a:spLocks noChangeArrowheads="1"/>
          </p:cNvSpPr>
          <p:nvPr/>
        </p:nvSpPr>
        <p:spPr bwMode="auto">
          <a:xfrm>
            <a:off x="7439025" y="6297613"/>
            <a:ext cx="2255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 err="1">
                <a:solidFill>
                  <a:srgbClr val="FFFFFF"/>
                </a:solidFill>
                <a:ea typeface="ＭＳ Ｐゴシック" panose="020B0600070205080204" pitchFamily="34" charset="-128"/>
              </a:rPr>
              <a:t>applyedinburgh</a:t>
            </a:r>
            <a:endParaRPr lang="en-GB" altLang="en-US" sz="1400" b="1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4104" name="Picture 2" descr="C:\Users\scoulman\Local Documents\SRA\Digital Graphics\Powerpoint\SRASlides\Logo\Twitter_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6356350"/>
            <a:ext cx="223837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3" descr="C:\Users\scoulman\Local Documents\SRA\Digital Graphics\Powerpoint\SRASlides\Logo\Facebook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356350"/>
            <a:ext cx="223838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TextBox 5"/>
          <p:cNvSpPr txBox="1">
            <a:spLocks noChangeArrowheads="1"/>
          </p:cNvSpPr>
          <p:nvPr/>
        </p:nvSpPr>
        <p:spPr bwMode="auto">
          <a:xfrm>
            <a:off x="362960" y="1278765"/>
            <a:ext cx="64808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>
                <a:solidFill>
                  <a:schemeClr val="bg1"/>
                </a:solidFill>
                <a:cs typeface="Arial" panose="020B0604020202020204" pitchFamily="34" charset="0"/>
              </a:rPr>
              <a:t>What happens to my application?</a:t>
            </a:r>
            <a:endParaRPr lang="en-GB" altLang="en-US" sz="28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62960" y="2781376"/>
            <a:ext cx="7632848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GB" altLang="en-US" sz="2200" b="1" dirty="0">
                <a:solidFill>
                  <a:schemeClr val="bg1"/>
                </a:solidFill>
                <a:cs typeface="Arial" charset="0"/>
              </a:rPr>
              <a:t>How we receive your application - UCAS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GB" altLang="en-US" sz="2200" b="1" dirty="0">
                <a:solidFill>
                  <a:schemeClr val="bg1"/>
                </a:solidFill>
                <a:cs typeface="Arial" charset="0"/>
              </a:rPr>
              <a:t>Assessing your application: Screening Academics &amp; </a:t>
            </a:r>
            <a:r>
              <a:rPr lang="en-GB" altLang="en-US" sz="2200" b="1" dirty="0" smtClean="0">
                <a:solidFill>
                  <a:schemeClr val="bg1"/>
                </a:solidFill>
                <a:cs typeface="Arial" charset="0"/>
              </a:rPr>
              <a:t>personal statements</a:t>
            </a:r>
            <a:endParaRPr lang="en-GB" altLang="en-US" sz="2200" b="1" dirty="0">
              <a:solidFill>
                <a:schemeClr val="bg1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GB" altLang="en-US" sz="2200" b="1" dirty="0">
                <a:solidFill>
                  <a:schemeClr val="bg1"/>
                </a:solidFill>
                <a:cs typeface="Arial" charset="0"/>
              </a:rPr>
              <a:t>Unsuccessful Applications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GB" altLang="en-US" sz="2200" b="1" dirty="0" smtClean="0">
                <a:solidFill>
                  <a:schemeClr val="bg1"/>
                </a:solidFill>
                <a:cs typeface="Arial" charset="0"/>
              </a:rPr>
              <a:t>Interviews</a:t>
            </a:r>
            <a:endParaRPr lang="en-GB" altLang="en-US" sz="2200" b="1" dirty="0">
              <a:solidFill>
                <a:schemeClr val="bg1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GB" altLang="en-US" sz="2200" b="1" dirty="0">
                <a:solidFill>
                  <a:schemeClr val="bg1"/>
                </a:solidFill>
                <a:cs typeface="Arial" charset="0"/>
              </a:rPr>
              <a:t>Decision making – Offers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GB" altLang="en-US" sz="2200" b="1" dirty="0">
                <a:solidFill>
                  <a:schemeClr val="bg1"/>
                </a:solidFill>
                <a:cs typeface="Arial" charset="0"/>
              </a:rPr>
              <a:t>Post offer </a:t>
            </a:r>
          </a:p>
          <a:p>
            <a:pPr eaLnBrk="1" hangingPunct="1">
              <a:spcBef>
                <a:spcPct val="0"/>
              </a:spcBef>
              <a:defRPr/>
            </a:pPr>
            <a:endParaRPr lang="en-GB" altLang="en-US" sz="2400" dirty="0">
              <a:solidFill>
                <a:schemeClr val="bg1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en-GB" altLang="en-US" sz="2400" dirty="0">
              <a:solidFill>
                <a:schemeClr val="bg1"/>
              </a:solidFill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en-GB" altLang="en-US" sz="2400" dirty="0">
              <a:solidFill>
                <a:schemeClr val="bg1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en-GB" altLang="en-US" sz="2400" dirty="0">
              <a:solidFill>
                <a:schemeClr val="bg1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en-GB" altLang="en-US" sz="2400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9" name="Picture 8" descr="A picture containing sitting, dark, red, room&#10;&#10;Description automatically generated">
            <a:extLst>
              <a:ext uri="{FF2B5EF4-FFF2-40B4-BE49-F238E27FC236}">
                <a16:creationId xmlns:a16="http://schemas.microsoft.com/office/drawing/2014/main" id="{A4FA8078-58A8-4AFB-9233-086BA7E219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305" y="118101"/>
            <a:ext cx="2949740" cy="67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960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6934200" y="5943600"/>
            <a:ext cx="22574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b="1">
                <a:solidFill>
                  <a:srgbClr val="FFFFFF"/>
                </a:solidFill>
                <a:ea typeface="ＭＳ Ｐゴシック" panose="020B0600070205080204" pitchFamily="34" charset="-128"/>
              </a:rPr>
              <a:t>www.ed.ac.uk</a:t>
            </a:r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7439025" y="6297613"/>
            <a:ext cx="2255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>
                <a:solidFill>
                  <a:srgbClr val="FFFFFF"/>
                </a:solidFill>
                <a:ea typeface="ＭＳ Ｐゴシック" panose="020B0600070205080204" pitchFamily="34" charset="-128"/>
              </a:rPr>
              <a:t>applyedinburgh</a:t>
            </a:r>
          </a:p>
        </p:txBody>
      </p:sp>
      <p:pic>
        <p:nvPicPr>
          <p:cNvPr id="31750" name="Picture 2" descr="C:\Users\scoulman\Local Documents\SRA\Digital Graphics\Powerpoint\SRASlides\Logo\Twitter_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6356350"/>
            <a:ext cx="223837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3" descr="C:\Users\scoulman\Local Documents\SRA\Digital Graphics\Powerpoint\SRASlides\Logo\Facebook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356350"/>
            <a:ext cx="223838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TextBox 2"/>
          <p:cNvSpPr txBox="1">
            <a:spLocks noChangeArrowheads="1"/>
          </p:cNvSpPr>
          <p:nvPr/>
        </p:nvSpPr>
        <p:spPr bwMode="auto">
          <a:xfrm>
            <a:off x="107504" y="963431"/>
            <a:ext cx="64087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>
                <a:solidFill>
                  <a:schemeClr val="bg1"/>
                </a:solidFill>
                <a:cs typeface="Arial" panose="020B0604020202020204" pitchFamily="34" charset="0"/>
              </a:rPr>
              <a:t>How we receive your application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033" y="1856126"/>
            <a:ext cx="2351992" cy="23548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130" y="4406529"/>
            <a:ext cx="2751814" cy="9442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104" y="3140968"/>
            <a:ext cx="2867791" cy="911548"/>
          </a:xfrm>
          <a:prstGeom prst="rect">
            <a:avLst/>
          </a:prstGeom>
        </p:spPr>
      </p:pic>
      <p:cxnSp>
        <p:nvCxnSpPr>
          <p:cNvPr id="10" name="Curved Connector 9"/>
          <p:cNvCxnSpPr/>
          <p:nvPr/>
        </p:nvCxnSpPr>
        <p:spPr>
          <a:xfrm>
            <a:off x="4571999" y="4052516"/>
            <a:ext cx="1243131" cy="1162154"/>
          </a:xfrm>
          <a:prstGeom prst="curvedConnector3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sitting, dark, red, room&#10;&#10;Description automatically generated">
            <a:extLst>
              <a:ext uri="{FF2B5EF4-FFF2-40B4-BE49-F238E27FC236}">
                <a16:creationId xmlns:a16="http://schemas.microsoft.com/office/drawing/2014/main" id="{A4FA8078-58A8-4AFB-9233-086BA7E2195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895" y="111873"/>
            <a:ext cx="2949740" cy="67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6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C:\Users\scoulman\Local Documents\SRA\Digital Graphics\Powerpoint\SRASlides\Images\Portrait\OldColleg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50" y="0"/>
            <a:ext cx="30543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2"/>
          <p:cNvSpPr txBox="1">
            <a:spLocks noChangeArrowheads="1"/>
          </p:cNvSpPr>
          <p:nvPr/>
        </p:nvSpPr>
        <p:spPr bwMode="auto">
          <a:xfrm>
            <a:off x="187325" y="550110"/>
            <a:ext cx="54727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>
                <a:solidFill>
                  <a:schemeClr val="bg1"/>
                </a:solidFill>
                <a:cs typeface="Arial" panose="020B0604020202020204" pitchFamily="34" charset="0"/>
              </a:rPr>
              <a:t>Assessing your application</a:t>
            </a:r>
          </a:p>
        </p:txBody>
      </p:sp>
      <p:sp>
        <p:nvSpPr>
          <p:cNvPr id="25606" name="TextBox 3"/>
          <p:cNvSpPr txBox="1">
            <a:spLocks noChangeArrowheads="1"/>
          </p:cNvSpPr>
          <p:nvPr/>
        </p:nvSpPr>
        <p:spPr bwMode="auto">
          <a:xfrm>
            <a:off x="187325" y="1295731"/>
            <a:ext cx="3413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Screening</a:t>
            </a:r>
          </a:p>
        </p:txBody>
      </p:sp>
      <p:sp>
        <p:nvSpPr>
          <p:cNvPr id="25607" name="TextBox 3"/>
          <p:cNvSpPr txBox="1">
            <a:spLocks noChangeArrowheads="1"/>
          </p:cNvSpPr>
          <p:nvPr/>
        </p:nvSpPr>
        <p:spPr bwMode="auto">
          <a:xfrm>
            <a:off x="6934200" y="5943600"/>
            <a:ext cx="22574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b="1">
                <a:solidFill>
                  <a:srgbClr val="FFFFFF"/>
                </a:solidFill>
                <a:ea typeface="ＭＳ Ｐゴシック" panose="020B0600070205080204" pitchFamily="34" charset="-128"/>
              </a:rPr>
              <a:t>www.ed.ac.uk</a:t>
            </a:r>
          </a:p>
        </p:txBody>
      </p:sp>
      <p:sp>
        <p:nvSpPr>
          <p:cNvPr id="25608" name="TextBox 3"/>
          <p:cNvSpPr txBox="1">
            <a:spLocks noChangeArrowheads="1"/>
          </p:cNvSpPr>
          <p:nvPr/>
        </p:nvSpPr>
        <p:spPr bwMode="auto">
          <a:xfrm>
            <a:off x="7439025" y="6297613"/>
            <a:ext cx="2255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>
                <a:solidFill>
                  <a:srgbClr val="FFFFFF"/>
                </a:solidFill>
                <a:ea typeface="ＭＳ Ｐゴシック" panose="020B0600070205080204" pitchFamily="34" charset="-128"/>
              </a:rPr>
              <a:t>applyedinburgh</a:t>
            </a:r>
          </a:p>
        </p:txBody>
      </p:sp>
      <p:pic>
        <p:nvPicPr>
          <p:cNvPr id="25610" name="Picture 2" descr="C:\Users\scoulman\Local Documents\SRA\Digital Graphics\Powerpoint\SRASlides\Logo\Twitter_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6356350"/>
            <a:ext cx="223837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3" descr="C:\Users\scoulman\Local Documents\SRA\Digital Graphics\Powerpoint\SRASlides\Logo\Facebook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356350"/>
            <a:ext cx="223838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138895" y="3687268"/>
            <a:ext cx="5922180" cy="32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 b="1" dirty="0">
                <a:solidFill>
                  <a:schemeClr val="bg1"/>
                </a:solidFill>
              </a:rPr>
              <a:t>Our team check all the applications to make sure they meet the entry requirements before all are assessed by two members of staff independently 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GB" altLang="en-US" sz="1400" b="1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1400" b="1" dirty="0">
                <a:solidFill>
                  <a:schemeClr val="bg1"/>
                </a:solidFill>
              </a:rPr>
              <a:t>If we need clarification of any details or missing information we will contact you through EUCLID for further information.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GB" altLang="en-US" sz="14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Euclid sends automated emails so please regularly check your EUCLID portal for updates and requests for information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Approximately 70 applicants </a:t>
            </a:r>
            <a:r>
              <a:rPr lang="en-GB" alt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will be shortlisted to attend an </a:t>
            </a:r>
            <a:r>
              <a:rPr lang="en-GB" altLang="en-US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interview (owing </a:t>
            </a:r>
            <a:r>
              <a:rPr lang="en-GB" alt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to Covid-19 some or all of these may be conducted remotely for 2021 entry)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GB" altLang="en-US" sz="2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187325" y="1889533"/>
            <a:ext cx="5902324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The weightings that we apply to each area of an application are as follows: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Academics +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Personal Statement </a:t>
            </a:r>
            <a:r>
              <a:rPr lang="en-GB" alt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= </a:t>
            </a:r>
            <a:r>
              <a:rPr lang="en-GB" altLang="en-US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40%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 b="1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Interview = 60%</a:t>
            </a:r>
            <a:endParaRPr lang="en-GB" altLang="en-US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3" name="Picture 12" descr="A picture containing sitting, dark, red, room&#10;&#10;Description automatically generated">
            <a:extLst>
              <a:ext uri="{FF2B5EF4-FFF2-40B4-BE49-F238E27FC236}">
                <a16:creationId xmlns:a16="http://schemas.microsoft.com/office/drawing/2014/main" id="{A4FA8078-58A8-4AFB-9233-086BA7E219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101" y="118132"/>
            <a:ext cx="2949740" cy="67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808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Box 3"/>
          <p:cNvSpPr txBox="1">
            <a:spLocks noChangeArrowheads="1"/>
          </p:cNvSpPr>
          <p:nvPr/>
        </p:nvSpPr>
        <p:spPr bwMode="auto">
          <a:xfrm>
            <a:off x="6934200" y="5943600"/>
            <a:ext cx="22574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b="1">
                <a:solidFill>
                  <a:srgbClr val="FFFFFF"/>
                </a:solidFill>
                <a:ea typeface="ＭＳ Ｐゴシック" panose="020B0600070205080204" pitchFamily="34" charset="-128"/>
              </a:rPr>
              <a:t>www.ed.ac.uk</a:t>
            </a:r>
          </a:p>
        </p:txBody>
      </p:sp>
      <p:sp>
        <p:nvSpPr>
          <p:cNvPr id="36868" name="TextBox 3"/>
          <p:cNvSpPr txBox="1">
            <a:spLocks noChangeArrowheads="1"/>
          </p:cNvSpPr>
          <p:nvPr/>
        </p:nvSpPr>
        <p:spPr bwMode="auto">
          <a:xfrm>
            <a:off x="7439025" y="6297613"/>
            <a:ext cx="2255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>
                <a:solidFill>
                  <a:srgbClr val="FFFFFF"/>
                </a:solidFill>
                <a:ea typeface="ＭＳ Ｐゴシック" panose="020B0600070205080204" pitchFamily="34" charset="-128"/>
              </a:rPr>
              <a:t>applyedinburgh</a:t>
            </a:r>
          </a:p>
        </p:txBody>
      </p:sp>
      <p:pic>
        <p:nvPicPr>
          <p:cNvPr id="36870" name="Picture 2" descr="C:\Users\scoulman\Local Documents\SRA\Digital Graphics\Powerpoint\SRASlides\Logo\Twitter_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6356350"/>
            <a:ext cx="223837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3" descr="C:\Users\scoulman\Local Documents\SRA\Digital Graphics\Powerpoint\SRASlides\Logo\Facebook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356350"/>
            <a:ext cx="223838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TextBox 2"/>
          <p:cNvSpPr txBox="1">
            <a:spLocks noChangeArrowheads="1"/>
          </p:cNvSpPr>
          <p:nvPr/>
        </p:nvSpPr>
        <p:spPr bwMode="auto">
          <a:xfrm>
            <a:off x="154379" y="301907"/>
            <a:ext cx="57137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cs typeface="Arial" panose="020B0604020202020204" pitchFamily="34" charset="0"/>
              </a:rPr>
              <a:t>Unsuccessful applications</a:t>
            </a:r>
          </a:p>
        </p:txBody>
      </p:sp>
      <p:sp>
        <p:nvSpPr>
          <p:cNvPr id="36874" name="TextBox 5"/>
          <p:cNvSpPr txBox="1">
            <a:spLocks noChangeArrowheads="1"/>
          </p:cNvSpPr>
          <p:nvPr/>
        </p:nvSpPr>
        <p:spPr bwMode="auto">
          <a:xfrm>
            <a:off x="245044" y="2567797"/>
            <a:ext cx="3960812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 b="1" dirty="0">
                <a:solidFill>
                  <a:schemeClr val="bg1"/>
                </a:solidFill>
              </a:rPr>
              <a:t>Ask for feedback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 b="1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1400" b="1" dirty="0">
                <a:solidFill>
                  <a:schemeClr val="bg1"/>
                </a:solidFill>
              </a:rPr>
              <a:t>Other </a:t>
            </a:r>
            <a:r>
              <a:rPr lang="en-GB" altLang="en-US" sz="1400" b="1" dirty="0" smtClean="0">
                <a:solidFill>
                  <a:schemeClr val="bg1"/>
                </a:solidFill>
              </a:rPr>
              <a:t>universities may </a:t>
            </a:r>
            <a:r>
              <a:rPr lang="en-GB" altLang="en-US" sz="1400" b="1" dirty="0">
                <a:solidFill>
                  <a:schemeClr val="bg1"/>
                </a:solidFill>
              </a:rPr>
              <a:t>look for different requirements in their students – see which would give you the best chance of success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If your academic grades don’t meet; consider </a:t>
            </a:r>
            <a:r>
              <a:rPr lang="en-GB" altLang="en-US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re-taking your examinations or look at a suitable access course.</a:t>
            </a:r>
            <a:endParaRPr lang="en-GB" altLang="en-US" sz="14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GB" alt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GB" altLang="en-US" sz="2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132856"/>
            <a:ext cx="4110932" cy="2743362"/>
          </a:xfrm>
          <a:prstGeom prst="rect">
            <a:avLst/>
          </a:prstGeom>
        </p:spPr>
      </p:pic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399356" y="1875035"/>
            <a:ext cx="6984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What to do next</a:t>
            </a:r>
          </a:p>
        </p:txBody>
      </p:sp>
      <p:pic>
        <p:nvPicPr>
          <p:cNvPr id="12" name="Picture 11" descr="A picture containing sitting, dark, red, room&#10;&#10;Description automatically generated">
            <a:extLst>
              <a:ext uri="{FF2B5EF4-FFF2-40B4-BE49-F238E27FC236}">
                <a16:creationId xmlns:a16="http://schemas.microsoft.com/office/drawing/2014/main" id="{A4FA8078-58A8-4AFB-9233-086BA7E219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305" y="65731"/>
            <a:ext cx="2949740" cy="67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64936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 template_blank_Sept2014.potx" id="{C32ED5BA-33DA-424B-8B30-9612114E468C}" vid="{8A588515-B906-4162-B265-19C86721B54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1140</TotalTime>
  <Words>947</Words>
  <Application>Microsoft Office PowerPoint</Application>
  <PresentationFormat>On-screen Show (4:3)</PresentationFormat>
  <Paragraphs>194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ＭＳ Ｐゴシック</vt:lpstr>
      <vt:lpstr>Arial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Edinburgh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ROWSON Emma</dc:creator>
  <cp:lastModifiedBy>CLARK Debbie</cp:lastModifiedBy>
  <cp:revision>130</cp:revision>
  <cp:lastPrinted>2016-08-01T15:58:29Z</cp:lastPrinted>
  <dcterms:created xsi:type="dcterms:W3CDTF">2016-02-24T16:15:03Z</dcterms:created>
  <dcterms:modified xsi:type="dcterms:W3CDTF">2020-06-01T08:27:29Z</dcterms:modified>
</cp:coreProperties>
</file>