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964" r:id="rId2"/>
    <p:sldId id="983" r:id="rId3"/>
    <p:sldId id="974" r:id="rId4"/>
    <p:sldId id="976" r:id="rId5"/>
    <p:sldId id="982" r:id="rId6"/>
    <p:sldId id="975" r:id="rId7"/>
    <p:sldId id="993" r:id="rId8"/>
    <p:sldId id="994" r:id="rId9"/>
    <p:sldId id="995" r:id="rId10"/>
    <p:sldId id="977" r:id="rId11"/>
    <p:sldId id="968" r:id="rId12"/>
    <p:sldId id="989" r:id="rId13"/>
    <p:sldId id="988" r:id="rId14"/>
    <p:sldId id="992" r:id="rId15"/>
    <p:sldId id="996" r:id="rId16"/>
    <p:sldId id="997" r:id="rId17"/>
    <p:sldId id="952" r:id="rId18"/>
    <p:sldId id="967" r:id="rId19"/>
    <p:sldId id="937" r:id="rId20"/>
    <p:sldId id="990" r:id="rId21"/>
    <p:sldId id="969" r:id="rId22"/>
    <p:sldId id="98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78A54"/>
    <a:srgbClr val="C0A05D"/>
    <a:srgbClr val="8EB049"/>
    <a:srgbClr val="984807"/>
    <a:srgbClr val="E6BF6D"/>
    <a:srgbClr val="00E700"/>
    <a:srgbClr val="9DFF2F"/>
    <a:srgbClr val="CF00CF"/>
    <a:srgbClr val="A14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81" autoAdjust="0"/>
    <p:restoredTop sz="89266" autoAdjust="0"/>
  </p:normalViewPr>
  <p:slideViewPr>
    <p:cSldViewPr snapToObjects="1">
      <p:cViewPr>
        <p:scale>
          <a:sx n="96" d="100"/>
          <a:sy n="96" d="100"/>
        </p:scale>
        <p:origin x="392" y="504"/>
      </p:cViewPr>
      <p:guideLst>
        <p:guide orient="horz" pos="2160"/>
        <p:guide pos="32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7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tetley:Desktop:Athena%20Swan:Graphs_Data:Completed:Staff%20Number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tetley:Desktop:Athena%20Swan:Graphs_Data:Completed:Student%20Career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tetley:Desktop:Athena%20Swan:Graphs_Data:Completed:Student%20Postdoc%20Career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tetley:Desktop:Athena%20Swan:Graphs_Data:Completed:Student%20Postdoc%20Careers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tetley:Desktop:Athena%20Swan:Graphs_Data:Completed:Student%20Postdoc%20Careers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tetley:Desktop:Athena%20Swan:Graphs_Data:Graphs%20for%20RdB:TrainingSurveyQs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tetley:Desktop:Athena%20Swan:Graphs%20for%20SM:SM_150216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tetley:Desktop:Athena%20Swan:Graphs_Data:Completed:Seminars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Academic Pipeline 2014/15</a:t>
            </a: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1"/>
          <c:order val="0"/>
          <c:tx>
            <c:strRef>
              <c:f>'NewerData (2)'!$C$2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215968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CD6D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123-304B-990E-12E901C8EE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'NewerData (2)'!$A$3:$A$7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'NewerData (2)'!$C$3:$C$7</c:f>
              <c:numCache>
                <c:formatCode>General</c:formatCode>
                <c:ptCount val="5"/>
                <c:pt idx="0">
                  <c:v>17</c:v>
                </c:pt>
                <c:pt idx="1">
                  <c:v>28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304B-990E-12E901C8EE2C}"/>
            </c:ext>
          </c:extLst>
        </c:ser>
        <c:ser>
          <c:idx val="0"/>
          <c:order val="1"/>
          <c:tx>
            <c:strRef>
              <c:f>'NewerData (2)'!$B$2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A9CEDC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E9AC6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4123-304B-990E-12E901C8EE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'NewerData (2)'!$A$3:$A$7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'NewerData (2)'!$B$3:$B$7</c:f>
              <c:numCache>
                <c:formatCode>General</c:formatCode>
                <c:ptCount val="5"/>
                <c:pt idx="0">
                  <c:v>13</c:v>
                </c:pt>
                <c:pt idx="1">
                  <c:v>13</c:v>
                </c:pt>
                <c:pt idx="2">
                  <c:v>5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23-304B-990E-12E901C8EE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585719600"/>
        <c:axId val="-585713120"/>
      </c:barChart>
      <c:scatterChart>
        <c:scatterStyle val="lineMarker"/>
        <c:varyColors val="0"/>
        <c:ser>
          <c:idx val="2"/>
          <c:order val="2"/>
          <c:tx>
            <c:strRef>
              <c:f>'NewerData (2)'!$I$12</c:f>
              <c:strCache>
                <c:ptCount val="1"/>
                <c:pt idx="0">
                  <c:v>50%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'NewerData (2)'!$H$13:$H$14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'NewerData (2)'!$I$13:$I$14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4123-304B-990E-12E901C8E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85708480"/>
        <c:axId val="-585710800"/>
      </c:scatterChart>
      <c:catAx>
        <c:axId val="-585719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Staff Grade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-585713120"/>
        <c:crosses val="autoZero"/>
        <c:auto val="1"/>
        <c:lblAlgn val="ctr"/>
        <c:lblOffset val="100"/>
        <c:noMultiLvlLbl val="0"/>
      </c:catAx>
      <c:valAx>
        <c:axId val="-5857131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585719600"/>
        <c:crosses val="autoZero"/>
        <c:crossBetween val="between"/>
      </c:valAx>
      <c:valAx>
        <c:axId val="-585710800"/>
        <c:scaling>
          <c:orientation val="minMax"/>
          <c:max val="100"/>
          <c:min val="0"/>
        </c:scaling>
        <c:delete val="0"/>
        <c:axPos val="r"/>
        <c:numFmt formatCode="General" sourceLinked="1"/>
        <c:majorTickMark val="none"/>
        <c:minorTickMark val="none"/>
        <c:tickLblPos val="none"/>
        <c:crossAx val="-585708480"/>
        <c:crosses val="max"/>
        <c:crossBetween val="midCat"/>
        <c:majorUnit val="10"/>
        <c:minorUnit val="2"/>
      </c:valAx>
      <c:valAx>
        <c:axId val="-585708480"/>
        <c:scaling>
          <c:orientation val="minMax"/>
          <c:max val="1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-585710800"/>
        <c:crosses val="max"/>
        <c:crossBetween val="midCat"/>
        <c:majorUnit val="0.1"/>
        <c:minorUnit val="0.02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PhD Student Career Tracking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Total!$A$3:$A$8</c:f>
              <c:strCache>
                <c:ptCount val="6"/>
                <c:pt idx="0">
                  <c:v>Science (Academic)</c:v>
                </c:pt>
                <c:pt idx="1">
                  <c:v>Science (Industry)</c:v>
                </c:pt>
                <c:pt idx="2">
                  <c:v>Science Related</c:v>
                </c:pt>
                <c:pt idx="3">
                  <c:v>Clinical</c:v>
                </c:pt>
                <c:pt idx="4">
                  <c:v>Other</c:v>
                </c:pt>
                <c:pt idx="5">
                  <c:v>Unknown</c:v>
                </c:pt>
              </c:strCache>
            </c:strRef>
          </c:cat>
          <c:val>
            <c:numRef>
              <c:f>Total!$D$3:$D$8</c:f>
              <c:numCache>
                <c:formatCode>General</c:formatCode>
                <c:ptCount val="6"/>
                <c:pt idx="0">
                  <c:v>59</c:v>
                </c:pt>
                <c:pt idx="1">
                  <c:v>17</c:v>
                </c:pt>
                <c:pt idx="2">
                  <c:v>24</c:v>
                </c:pt>
                <c:pt idx="3">
                  <c:v>5</c:v>
                </c:pt>
                <c:pt idx="4">
                  <c:v>9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7-8D4C-A9D6-BD0926D4B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Postdoc</a:t>
            </a:r>
            <a:r>
              <a:rPr lang="en-US" sz="1400" baseline="0"/>
              <a:t> </a:t>
            </a:r>
            <a:r>
              <a:rPr lang="en-US" sz="1400"/>
              <a:t>Career Tracking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Postdocs!$A$3:$A$7</c:f>
              <c:strCache>
                <c:ptCount val="1"/>
                <c:pt idx="0">
                  <c:v>Science (industry) Science related Clinical Other Unknown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Postdocs!$A$2:$A$7</c:f>
              <c:strCache>
                <c:ptCount val="6"/>
                <c:pt idx="0">
                  <c:v>Science (academic)</c:v>
                </c:pt>
                <c:pt idx="1">
                  <c:v>Science (industry)</c:v>
                </c:pt>
                <c:pt idx="2">
                  <c:v>Science related</c:v>
                </c:pt>
                <c:pt idx="3">
                  <c:v>Clinical</c:v>
                </c:pt>
                <c:pt idx="4">
                  <c:v>Other</c:v>
                </c:pt>
                <c:pt idx="5">
                  <c:v>Unknown</c:v>
                </c:pt>
              </c:strCache>
            </c:strRef>
          </c:cat>
          <c:val>
            <c:numRef>
              <c:f>Postdocs!$B$2:$B$7</c:f>
              <c:numCache>
                <c:formatCode>General</c:formatCode>
                <c:ptCount val="6"/>
                <c:pt idx="0">
                  <c:v>19</c:v>
                </c:pt>
                <c:pt idx="1">
                  <c:v>7</c:v>
                </c:pt>
                <c:pt idx="2">
                  <c:v>5</c:v>
                </c:pt>
                <c:pt idx="4">
                  <c:v>2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F6-F448-B1D0-9A31929EB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1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/>
              <a:t>Former Students who are now Group Leaders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Postdocs!$A$3:$A$7</c:f>
              <c:strCache>
                <c:ptCount val="1"/>
                <c:pt idx="0">
                  <c:v>Science (industry) Science related Clinical Other Unknown</c:v>
                </c:pt>
              </c:strCache>
            </c:strRef>
          </c:tx>
          <c:dPt>
            <c:idx val="0"/>
            <c:bubble3D val="0"/>
            <c:spPr>
              <a:solidFill>
                <a:srgbClr val="A9CEDC"/>
              </a:solidFill>
            </c:spPr>
            <c:extLst>
              <c:ext xmlns:c16="http://schemas.microsoft.com/office/drawing/2014/chart" uri="{C3380CC4-5D6E-409C-BE32-E72D297353CC}">
                <c16:uniqueId val="{00000001-2F7A-6E4D-BD8D-E5149B1C332D}"/>
              </c:ext>
            </c:extLst>
          </c:dPt>
          <c:dPt>
            <c:idx val="1"/>
            <c:bubble3D val="0"/>
            <c:spPr>
              <a:solidFill>
                <a:srgbClr val="1F5564"/>
              </a:solidFill>
            </c:spPr>
            <c:extLst>
              <c:ext xmlns:c16="http://schemas.microsoft.com/office/drawing/2014/chart" uri="{C3380CC4-5D6E-409C-BE32-E72D297353CC}">
                <c16:uniqueId val="{00000003-2F7A-6E4D-BD8D-E5149B1C332D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F7A-6E4D-BD8D-E5149B1C332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Total!$B$68:$B$69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Total!$C$68:$C$69</c:f>
              <c:numCache>
                <c:formatCode>General</c:formatCode>
                <c:ptCount val="2"/>
                <c:pt idx="0">
                  <c:v>11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7A-6E4D-BD8D-E5149B1C3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1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en-US" sz="1400"/>
              <a:t>Former Postdocs who are now  Group Leaders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Postdocs!$A$3:$A$7</c:f>
              <c:strCache>
                <c:ptCount val="1"/>
                <c:pt idx="0">
                  <c:v>Science (industry) Science related Clinical Other Unknown</c:v>
                </c:pt>
              </c:strCache>
            </c:strRef>
          </c:tx>
          <c:dPt>
            <c:idx val="0"/>
            <c:bubble3D val="0"/>
            <c:spPr>
              <a:solidFill>
                <a:srgbClr val="A9CEDC"/>
              </a:solidFill>
            </c:spPr>
            <c:extLst>
              <c:ext xmlns:c16="http://schemas.microsoft.com/office/drawing/2014/chart" uri="{C3380CC4-5D6E-409C-BE32-E72D297353CC}">
                <c16:uniqueId val="{00000001-1634-4741-A74A-4771DA837E40}"/>
              </c:ext>
            </c:extLst>
          </c:dPt>
          <c:dPt>
            <c:idx val="1"/>
            <c:bubble3D val="0"/>
            <c:spPr>
              <a:solidFill>
                <a:srgbClr val="1F5564"/>
              </a:solidFill>
            </c:spPr>
            <c:extLst>
              <c:ext xmlns:c16="http://schemas.microsoft.com/office/drawing/2014/chart" uri="{C3380CC4-5D6E-409C-BE32-E72D297353CC}">
                <c16:uniqueId val="{00000003-1634-4741-A74A-4771DA837E40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634-4741-A74A-4771DA837E4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Postdocs!$A$20:$A$21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Postdocs!$B$20:$B$21</c:f>
              <c:numCache>
                <c:formatCode>General</c:formatCode>
                <c:ptCount val="2"/>
                <c:pt idx="0">
                  <c:v>21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34-4741-A74A-4771DA837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1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Postdoc training awareness and uptake</a:t>
            </a:r>
          </a:p>
        </c:rich>
      </c:tx>
      <c:layout>
        <c:manualLayout>
          <c:xMode val="edge"/>
          <c:yMode val="edge"/>
          <c:x val="0.23610486200897299"/>
          <c:y val="3.9564491673723598E-2"/>
        </c:manualLayout>
      </c:layout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'Mafalda Version'!$C$1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'Mafalda Version'!$A$2:$B$5</c:f>
              <c:multiLvlStrCache>
                <c:ptCount val="4"/>
                <c:lvl>
                  <c:pt idx="0">
                    <c:v>2012</c:v>
                  </c:pt>
                  <c:pt idx="1">
                    <c:v>2015</c:v>
                  </c:pt>
                  <c:pt idx="2">
                    <c:v>2012</c:v>
                  </c:pt>
                  <c:pt idx="3">
                    <c:v>2015</c:v>
                  </c:pt>
                </c:lvl>
                <c:lvl>
                  <c:pt idx="0">
                    <c:v>Have you ever participated in personal development training?</c:v>
                  </c:pt>
                  <c:pt idx="2">
                    <c:v>Are you aware this training exists at UCL?</c:v>
                  </c:pt>
                </c:lvl>
              </c:multiLvlStrCache>
            </c:multiLvlStrRef>
          </c:cat>
          <c:val>
            <c:numRef>
              <c:f>'Mafalda Version'!$C$2:$C$5</c:f>
              <c:numCache>
                <c:formatCode>General</c:formatCode>
                <c:ptCount val="4"/>
                <c:pt idx="0">
                  <c:v>1</c:v>
                </c:pt>
                <c:pt idx="1">
                  <c:v>25</c:v>
                </c:pt>
                <c:pt idx="2">
                  <c:v>2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96-7448-A968-317EDF495467}"/>
            </c:ext>
          </c:extLst>
        </c:ser>
        <c:ser>
          <c:idx val="1"/>
          <c:order val="1"/>
          <c:tx>
            <c:strRef>
              <c:f>'Mafalda Version'!$D$1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A9CED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'Mafalda Version'!$A$2:$B$5</c:f>
              <c:multiLvlStrCache>
                <c:ptCount val="4"/>
                <c:lvl>
                  <c:pt idx="0">
                    <c:v>2012</c:v>
                  </c:pt>
                  <c:pt idx="1">
                    <c:v>2015</c:v>
                  </c:pt>
                  <c:pt idx="2">
                    <c:v>2012</c:v>
                  </c:pt>
                  <c:pt idx="3">
                    <c:v>2015</c:v>
                  </c:pt>
                </c:lvl>
                <c:lvl>
                  <c:pt idx="0">
                    <c:v>Have you ever participated in personal development training?</c:v>
                  </c:pt>
                  <c:pt idx="2">
                    <c:v>Are you aware this training exists at UCL?</c:v>
                  </c:pt>
                </c:lvl>
              </c:multiLvlStrCache>
            </c:multiLvlStrRef>
          </c:cat>
          <c:val>
            <c:numRef>
              <c:f>'Mafalda Version'!$D$2:$D$5</c:f>
              <c:numCache>
                <c:formatCode>General</c:formatCode>
                <c:ptCount val="4"/>
                <c:pt idx="0">
                  <c:v>31</c:v>
                </c:pt>
                <c:pt idx="1">
                  <c:v>12</c:v>
                </c:pt>
                <c:pt idx="2">
                  <c:v>41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96-7448-A968-317EDF4954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00555816"/>
        <c:axId val="2000549320"/>
      </c:barChart>
      <c:catAx>
        <c:axId val="2000555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2700000" vert="horz"/>
          <a:lstStyle/>
          <a:p>
            <a:pPr>
              <a:defRPr sz="1200" b="1"/>
            </a:pPr>
            <a:endParaRPr lang="en-US"/>
          </a:p>
        </c:txPr>
        <c:crossAx val="2000549320"/>
        <c:crosses val="autoZero"/>
        <c:auto val="1"/>
        <c:lblAlgn val="ctr"/>
        <c:lblOffset val="100"/>
        <c:noMultiLvlLbl val="0"/>
      </c:catAx>
      <c:valAx>
        <c:axId val="20005493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00555816"/>
        <c:crosses val="autoZero"/>
        <c:crossBetween val="between"/>
        <c:majorUnit val="0.2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200" b="1" i="0" baseline="0">
                <a:effectLst/>
              </a:rPr>
              <a:t>GL Survey Results 'I would encourage girls and boys to consider a career in science equally'</a:t>
            </a:r>
            <a:endParaRPr lang="en-US" sz="120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Sheet1!$M$3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BCE4F5"/>
            </a:solidFill>
          </c:spPr>
          <c:invertIfNegative val="0"/>
          <c:dLbls>
            <c:delete val="1"/>
          </c:dLbls>
          <c:cat>
            <c:strRef>
              <c:f>Sheet1!$I$4:$I$6</c:f>
              <c:strCache>
                <c:ptCount val="3"/>
                <c:pt idx="0">
                  <c:v>Agree and better</c:v>
                </c:pt>
                <c:pt idx="1">
                  <c:v>Neither agree nor disagree</c:v>
                </c:pt>
                <c:pt idx="2">
                  <c:v>Disagree and worse</c:v>
                </c:pt>
              </c:strCache>
            </c:strRef>
          </c:cat>
          <c:val>
            <c:numRef>
              <c:f>Sheet1!$M$4:$M$6</c:f>
              <c:numCache>
                <c:formatCode>General</c:formatCode>
                <c:ptCount val="3"/>
                <c:pt idx="0">
                  <c:v>75</c:v>
                </c:pt>
                <c:pt idx="1">
                  <c:v>8.3333333333333321</c:v>
                </c:pt>
                <c:pt idx="2">
                  <c:v>16.666666666666661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39-F143-BB2A-092206D0F456}"/>
            </c:ext>
          </c:extLst>
        </c:ser>
        <c:ser>
          <c:idx val="1"/>
          <c:order val="1"/>
          <c:tx>
            <c:strRef>
              <c:f>Sheet1!$N$3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A9CEDC"/>
            </a:solidFill>
          </c:spPr>
          <c:invertIfNegative val="0"/>
          <c:dLbls>
            <c:delete val="1"/>
          </c:dLbls>
          <c:cat>
            <c:strRef>
              <c:f>Sheet1!$I$4:$I$6</c:f>
              <c:strCache>
                <c:ptCount val="3"/>
                <c:pt idx="0">
                  <c:v>Agree and better</c:v>
                </c:pt>
                <c:pt idx="1">
                  <c:v>Neither agree nor disagree</c:v>
                </c:pt>
                <c:pt idx="2">
                  <c:v>Disagree and worse</c:v>
                </c:pt>
              </c:strCache>
            </c:strRef>
          </c:cat>
          <c:val>
            <c:numRef>
              <c:f>Sheet1!$N$4:$N$6</c:f>
              <c:numCache>
                <c:formatCode>General</c:formatCode>
                <c:ptCount val="3"/>
                <c:pt idx="0">
                  <c:v>78.571428571427717</c:v>
                </c:pt>
                <c:pt idx="1">
                  <c:v>7.1428571428571406</c:v>
                </c:pt>
                <c:pt idx="2">
                  <c:v>14.285714285714279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39-F143-BB2A-092206D0F456}"/>
            </c:ext>
          </c:extLst>
        </c:ser>
        <c:ser>
          <c:idx val="2"/>
          <c:order val="2"/>
          <c:tx>
            <c:strRef>
              <c:f>Sheet1!$O$3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15968"/>
            </a:solidFill>
          </c:spPr>
          <c:invertIfNegative val="0"/>
          <c:dLbls>
            <c:delete val="1"/>
          </c:dLbls>
          <c:cat>
            <c:strRef>
              <c:f>Sheet1!$I$4:$I$6</c:f>
              <c:strCache>
                <c:ptCount val="3"/>
                <c:pt idx="0">
                  <c:v>Agree and better</c:v>
                </c:pt>
                <c:pt idx="1">
                  <c:v>Neither agree nor disagree</c:v>
                </c:pt>
                <c:pt idx="2">
                  <c:v>Disagree and worse</c:v>
                </c:pt>
              </c:strCache>
            </c:strRef>
          </c:cat>
          <c:val>
            <c:numRef>
              <c:f>Sheet1!$O$4:$O$6</c:f>
              <c:numCache>
                <c:formatCode>General</c:formatCode>
                <c:ptCount val="3"/>
                <c:pt idx="0">
                  <c:v>89.473684210526017</c:v>
                </c:pt>
                <c:pt idx="1">
                  <c:v>5.2631578947368416</c:v>
                </c:pt>
                <c:pt idx="2">
                  <c:v>5.2631578947368416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39-F143-BB2A-092206D0F45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23893768"/>
        <c:axId val="-2120387768"/>
      </c:barChart>
      <c:catAx>
        <c:axId val="1923893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20387768"/>
        <c:crosses val="autoZero"/>
        <c:auto val="1"/>
        <c:lblAlgn val="ctr"/>
        <c:lblOffset val="100"/>
        <c:noMultiLvlLbl val="0"/>
      </c:catAx>
      <c:valAx>
        <c:axId val="-2120387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238937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LMCB Seminar Series Speakers</a:t>
            </a: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Seminars!$A$4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Seminars!$B$1:$K$2</c:f>
              <c:strCache>
                <c:ptCount val="10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</c:strCache>
            </c:strRef>
          </c:cat>
          <c:val>
            <c:numRef>
              <c:f>Seminars!$B$4:$K$4</c:f>
              <c:numCache>
                <c:formatCode>General</c:formatCode>
                <c:ptCount val="10"/>
                <c:pt idx="0">
                  <c:v>10</c:v>
                </c:pt>
                <c:pt idx="1">
                  <c:v>6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6</c:v>
                </c:pt>
                <c:pt idx="6">
                  <c:v>9</c:v>
                </c:pt>
                <c:pt idx="7">
                  <c:v>16</c:v>
                </c:pt>
                <c:pt idx="8">
                  <c:v>8</c:v>
                </c:pt>
                <c:pt idx="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D-6546-9D25-B29079939C07}"/>
            </c:ext>
          </c:extLst>
        </c:ser>
        <c:ser>
          <c:idx val="1"/>
          <c:order val="1"/>
          <c:tx>
            <c:strRef>
              <c:f>Seminars!$A$3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A9CED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Seminars!$B$1:$K$2</c:f>
              <c:strCache>
                <c:ptCount val="10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</c:strCache>
            </c:strRef>
          </c:cat>
          <c:val>
            <c:numRef>
              <c:f>Seminars!$B$3:$K$3</c:f>
              <c:numCache>
                <c:formatCode>General</c:formatCode>
                <c:ptCount val="10"/>
                <c:pt idx="0">
                  <c:v>37</c:v>
                </c:pt>
                <c:pt idx="1">
                  <c:v>27</c:v>
                </c:pt>
                <c:pt idx="2">
                  <c:v>20</c:v>
                </c:pt>
                <c:pt idx="3">
                  <c:v>30</c:v>
                </c:pt>
                <c:pt idx="4">
                  <c:v>22</c:v>
                </c:pt>
                <c:pt idx="5">
                  <c:v>20</c:v>
                </c:pt>
                <c:pt idx="6">
                  <c:v>21</c:v>
                </c:pt>
                <c:pt idx="7">
                  <c:v>17</c:v>
                </c:pt>
                <c:pt idx="8">
                  <c:v>20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AD-6546-9D25-B29079939C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24001992"/>
        <c:axId val="-2070737432"/>
      </c:barChart>
      <c:scatterChart>
        <c:scatterStyle val="lineMarker"/>
        <c:varyColors val="0"/>
        <c:ser>
          <c:idx val="2"/>
          <c:order val="2"/>
          <c:tx>
            <c:strRef>
              <c:f>Seminars!$B$11</c:f>
              <c:strCache>
                <c:ptCount val="1"/>
                <c:pt idx="0">
                  <c:v>50%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Seminars!$A$12:$A$13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Seminars!$B$12:$B$13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BAD-6546-9D25-B29079939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1166408"/>
        <c:axId val="-2071797224"/>
      </c:scatterChart>
      <c:catAx>
        <c:axId val="1924001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-2070737432"/>
        <c:crosses val="autoZero"/>
        <c:auto val="1"/>
        <c:lblAlgn val="ctr"/>
        <c:lblOffset val="100"/>
        <c:noMultiLvlLbl val="0"/>
      </c:catAx>
      <c:valAx>
        <c:axId val="-20707374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924001992"/>
        <c:crosses val="autoZero"/>
        <c:crossBetween val="between"/>
      </c:valAx>
      <c:valAx>
        <c:axId val="-2071797224"/>
        <c:scaling>
          <c:orientation val="minMax"/>
          <c:max val="100"/>
          <c:min val="0"/>
        </c:scaling>
        <c:delete val="0"/>
        <c:axPos val="r"/>
        <c:numFmt formatCode="General" sourceLinked="1"/>
        <c:majorTickMark val="none"/>
        <c:minorTickMark val="none"/>
        <c:tickLblPos val="none"/>
        <c:crossAx val="-2131166408"/>
        <c:crosses val="max"/>
        <c:crossBetween val="midCat"/>
        <c:majorUnit val="10"/>
        <c:minorUnit val="2"/>
      </c:valAx>
      <c:valAx>
        <c:axId val="-2131166408"/>
        <c:scaling>
          <c:orientation val="minMax"/>
          <c:max val="1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-2071797224"/>
        <c:crosses val="max"/>
        <c:crossBetween val="midCat"/>
        <c:majorUnit val="0.1"/>
        <c:minorUnit val="0.02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AEA71C-9B03-C148-B6BC-0DD3116204D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90EA507-EB6C-124D-9349-95319BB8675A}">
      <dgm:prSet phldrT="[Text]"/>
      <dgm:spPr>
        <a:noFill/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Engage</a:t>
          </a:r>
        </a:p>
        <a:p>
          <a:r>
            <a:rPr lang="en-US" b="1" dirty="0">
              <a:solidFill>
                <a:schemeClr val="tx1"/>
              </a:solidFill>
            </a:rPr>
            <a:t>2008</a:t>
          </a:r>
        </a:p>
      </dgm:t>
    </dgm:pt>
    <dgm:pt modelId="{47ED2FD5-AC4C-BD41-A0A5-C83DD850325C}" type="parTrans" cxnId="{4D0533CE-7738-4D4C-B73F-6993509D1D76}">
      <dgm:prSet/>
      <dgm:spPr/>
      <dgm:t>
        <a:bodyPr/>
        <a:lstStyle/>
        <a:p>
          <a:endParaRPr lang="en-US"/>
        </a:p>
      </dgm:t>
    </dgm:pt>
    <dgm:pt modelId="{BEFAA3E5-3074-6E41-8B87-FC3AC6F77EF8}" type="sibTrans" cxnId="{4D0533CE-7738-4D4C-B73F-6993509D1D76}">
      <dgm:prSet/>
      <dgm:spPr/>
      <dgm:t>
        <a:bodyPr/>
        <a:lstStyle/>
        <a:p>
          <a:endParaRPr lang="en-US"/>
        </a:p>
      </dgm:t>
    </dgm:pt>
    <dgm:pt modelId="{2066FFC7-9377-0346-B2AF-6530F120C198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b="1" dirty="0"/>
            <a:t>Silver 2009</a:t>
          </a:r>
        </a:p>
      </dgm:t>
    </dgm:pt>
    <dgm:pt modelId="{077389B9-3390-0E4C-8C29-E1C17A21F4A3}" type="parTrans" cxnId="{D324E89F-9E3A-CD48-A5B9-3552C70F9F65}">
      <dgm:prSet/>
      <dgm:spPr/>
      <dgm:t>
        <a:bodyPr/>
        <a:lstStyle/>
        <a:p>
          <a:endParaRPr lang="en-US"/>
        </a:p>
      </dgm:t>
    </dgm:pt>
    <dgm:pt modelId="{C657FC8F-F922-F54C-94F6-195728E9F14F}" type="sibTrans" cxnId="{D324E89F-9E3A-CD48-A5B9-3552C70F9F65}">
      <dgm:prSet/>
      <dgm:spPr/>
      <dgm:t>
        <a:bodyPr/>
        <a:lstStyle/>
        <a:p>
          <a:endParaRPr lang="en-US"/>
        </a:p>
      </dgm:t>
    </dgm:pt>
    <dgm:pt modelId="{A989FA53-CD5C-1F4C-8EE7-66D042E216EF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b="1" dirty="0"/>
            <a:t>Silver 2012</a:t>
          </a:r>
        </a:p>
      </dgm:t>
    </dgm:pt>
    <dgm:pt modelId="{C1EB8B0D-E10C-3D4D-BBAF-09DC2A8BBD4D}" type="parTrans" cxnId="{37C63F90-B4BC-D94A-B32D-D9D292D6CC17}">
      <dgm:prSet/>
      <dgm:spPr/>
      <dgm:t>
        <a:bodyPr/>
        <a:lstStyle/>
        <a:p>
          <a:endParaRPr lang="en-US"/>
        </a:p>
      </dgm:t>
    </dgm:pt>
    <dgm:pt modelId="{F53C0780-7CD7-3147-A203-A4BEBC3AA6E7}" type="sibTrans" cxnId="{37C63F90-B4BC-D94A-B32D-D9D292D6CC17}">
      <dgm:prSet/>
      <dgm:spPr/>
      <dgm:t>
        <a:bodyPr/>
        <a:lstStyle/>
        <a:p>
          <a:endParaRPr lang="en-US"/>
        </a:p>
      </dgm:t>
    </dgm:pt>
    <dgm:pt modelId="{DBA0F660-1343-3644-B9DF-EF6D3012648C}">
      <dgm:prSet phldrT="[Text]"/>
      <dgm:spPr>
        <a:solidFill>
          <a:srgbClr val="C0A05D"/>
        </a:solidFill>
      </dgm:spPr>
      <dgm:t>
        <a:bodyPr/>
        <a:lstStyle/>
        <a:p>
          <a:r>
            <a:rPr lang="en-US" b="1" dirty="0"/>
            <a:t>Gold 2016</a:t>
          </a:r>
        </a:p>
      </dgm:t>
    </dgm:pt>
    <dgm:pt modelId="{0675A19C-ED60-604D-80FB-25CD2477B830}" type="parTrans" cxnId="{1F4C2950-AAFB-F64A-A583-571421A54C76}">
      <dgm:prSet/>
      <dgm:spPr/>
      <dgm:t>
        <a:bodyPr/>
        <a:lstStyle/>
        <a:p>
          <a:endParaRPr lang="en-US"/>
        </a:p>
      </dgm:t>
    </dgm:pt>
    <dgm:pt modelId="{741C29EB-FE6E-7D4C-9083-0747DA683505}" type="sibTrans" cxnId="{1F4C2950-AAFB-F64A-A583-571421A54C76}">
      <dgm:prSet/>
      <dgm:spPr/>
      <dgm:t>
        <a:bodyPr/>
        <a:lstStyle/>
        <a:p>
          <a:endParaRPr lang="en-US"/>
        </a:p>
      </dgm:t>
    </dgm:pt>
    <dgm:pt modelId="{A0632936-CEE6-9448-8E4E-9114CE14778C}">
      <dgm:prSet phldrT="[Text]"/>
      <dgm:spPr>
        <a:solidFill>
          <a:srgbClr val="C0A05D"/>
        </a:solidFill>
      </dgm:spPr>
      <dgm:t>
        <a:bodyPr/>
        <a:lstStyle/>
        <a:p>
          <a:r>
            <a:rPr lang="en-US" b="1" dirty="0"/>
            <a:t>Gold.......</a:t>
          </a:r>
        </a:p>
      </dgm:t>
    </dgm:pt>
    <dgm:pt modelId="{F79F445C-8B3A-814C-A42A-1FA36302A7E1}" type="parTrans" cxnId="{02AB1158-BAB1-0143-A198-8C23EDC69AEC}">
      <dgm:prSet/>
      <dgm:spPr/>
      <dgm:t>
        <a:bodyPr/>
        <a:lstStyle/>
        <a:p>
          <a:endParaRPr lang="en-US"/>
        </a:p>
      </dgm:t>
    </dgm:pt>
    <dgm:pt modelId="{595CFA6B-5597-F04B-A491-0D6DE581D3D3}" type="sibTrans" cxnId="{02AB1158-BAB1-0143-A198-8C23EDC69AEC}">
      <dgm:prSet/>
      <dgm:spPr/>
      <dgm:t>
        <a:bodyPr/>
        <a:lstStyle/>
        <a:p>
          <a:endParaRPr lang="en-US"/>
        </a:p>
      </dgm:t>
    </dgm:pt>
    <dgm:pt modelId="{685B7776-8F4C-A243-A007-5E21DEA9D7A1}" type="pres">
      <dgm:prSet presAssocID="{93AEA71C-9B03-C148-B6BC-0DD3116204D9}" presName="Name0" presStyleCnt="0">
        <dgm:presLayoutVars>
          <dgm:dir/>
          <dgm:resizeHandles val="exact"/>
        </dgm:presLayoutVars>
      </dgm:prSet>
      <dgm:spPr/>
    </dgm:pt>
    <dgm:pt modelId="{D5ECD40B-07B9-214D-A5A8-45E12C714A75}" type="pres">
      <dgm:prSet presAssocID="{990EA507-EB6C-124D-9349-95319BB8675A}" presName="node" presStyleLbl="node1" presStyleIdx="0" presStyleCnt="5">
        <dgm:presLayoutVars>
          <dgm:bulletEnabled val="1"/>
        </dgm:presLayoutVars>
      </dgm:prSet>
      <dgm:spPr/>
    </dgm:pt>
    <dgm:pt modelId="{0FDE358D-F48A-8A4E-AF68-FAD33C3DF2C3}" type="pres">
      <dgm:prSet presAssocID="{BEFAA3E5-3074-6E41-8B87-FC3AC6F77EF8}" presName="sibTrans" presStyleLbl="sibTrans2D1" presStyleIdx="0" presStyleCnt="4"/>
      <dgm:spPr/>
    </dgm:pt>
    <dgm:pt modelId="{6FF31CB6-B38F-B841-ABEB-CF5DD30C02C4}" type="pres">
      <dgm:prSet presAssocID="{BEFAA3E5-3074-6E41-8B87-FC3AC6F77EF8}" presName="connectorText" presStyleLbl="sibTrans2D1" presStyleIdx="0" presStyleCnt="4"/>
      <dgm:spPr/>
    </dgm:pt>
    <dgm:pt modelId="{10D77E87-D5FE-BD4C-8BE6-D73FD2A14E2E}" type="pres">
      <dgm:prSet presAssocID="{2066FFC7-9377-0346-B2AF-6530F120C198}" presName="node" presStyleLbl="node1" presStyleIdx="1" presStyleCnt="5">
        <dgm:presLayoutVars>
          <dgm:bulletEnabled val="1"/>
        </dgm:presLayoutVars>
      </dgm:prSet>
      <dgm:spPr/>
    </dgm:pt>
    <dgm:pt modelId="{0322219E-A444-054B-BC47-B9CFC2CBEF64}" type="pres">
      <dgm:prSet presAssocID="{C657FC8F-F922-F54C-94F6-195728E9F14F}" presName="sibTrans" presStyleLbl="sibTrans2D1" presStyleIdx="1" presStyleCnt="4"/>
      <dgm:spPr/>
    </dgm:pt>
    <dgm:pt modelId="{FF4EE22F-1D43-E541-A7E2-F87E4632D38A}" type="pres">
      <dgm:prSet presAssocID="{C657FC8F-F922-F54C-94F6-195728E9F14F}" presName="connectorText" presStyleLbl="sibTrans2D1" presStyleIdx="1" presStyleCnt="4"/>
      <dgm:spPr/>
    </dgm:pt>
    <dgm:pt modelId="{722CEA94-CEB6-A74C-8CE8-877E0FD6F41D}" type="pres">
      <dgm:prSet presAssocID="{A989FA53-CD5C-1F4C-8EE7-66D042E216EF}" presName="node" presStyleLbl="node1" presStyleIdx="2" presStyleCnt="5">
        <dgm:presLayoutVars>
          <dgm:bulletEnabled val="1"/>
        </dgm:presLayoutVars>
      </dgm:prSet>
      <dgm:spPr/>
    </dgm:pt>
    <dgm:pt modelId="{2AE8A7FC-0ED7-9744-B4FB-3AAA5FF2F81F}" type="pres">
      <dgm:prSet presAssocID="{F53C0780-7CD7-3147-A203-A4BEBC3AA6E7}" presName="sibTrans" presStyleLbl="sibTrans2D1" presStyleIdx="2" presStyleCnt="4"/>
      <dgm:spPr/>
    </dgm:pt>
    <dgm:pt modelId="{DF032523-8245-7249-984F-B2BB34E1D0D8}" type="pres">
      <dgm:prSet presAssocID="{F53C0780-7CD7-3147-A203-A4BEBC3AA6E7}" presName="connectorText" presStyleLbl="sibTrans2D1" presStyleIdx="2" presStyleCnt="4"/>
      <dgm:spPr/>
    </dgm:pt>
    <dgm:pt modelId="{96E3A3EB-E566-E744-BC67-4A9A7A08243C}" type="pres">
      <dgm:prSet presAssocID="{DBA0F660-1343-3644-B9DF-EF6D3012648C}" presName="node" presStyleLbl="node1" presStyleIdx="3" presStyleCnt="5">
        <dgm:presLayoutVars>
          <dgm:bulletEnabled val="1"/>
        </dgm:presLayoutVars>
      </dgm:prSet>
      <dgm:spPr/>
    </dgm:pt>
    <dgm:pt modelId="{2EACDB8A-BF3B-B24F-BCDC-831063985BC6}" type="pres">
      <dgm:prSet presAssocID="{741C29EB-FE6E-7D4C-9083-0747DA683505}" presName="sibTrans" presStyleLbl="sibTrans2D1" presStyleIdx="3" presStyleCnt="4"/>
      <dgm:spPr/>
    </dgm:pt>
    <dgm:pt modelId="{0F21BD4E-9D40-5E42-9F11-DC57D86D68C2}" type="pres">
      <dgm:prSet presAssocID="{741C29EB-FE6E-7D4C-9083-0747DA683505}" presName="connectorText" presStyleLbl="sibTrans2D1" presStyleIdx="3" presStyleCnt="4"/>
      <dgm:spPr/>
    </dgm:pt>
    <dgm:pt modelId="{FE91A787-5AC5-6040-99FF-E7794A9A131B}" type="pres">
      <dgm:prSet presAssocID="{A0632936-CEE6-9448-8E4E-9114CE14778C}" presName="node" presStyleLbl="node1" presStyleIdx="4" presStyleCnt="5">
        <dgm:presLayoutVars>
          <dgm:bulletEnabled val="1"/>
        </dgm:presLayoutVars>
      </dgm:prSet>
      <dgm:spPr/>
    </dgm:pt>
  </dgm:ptLst>
  <dgm:cxnLst>
    <dgm:cxn modelId="{E725B309-619C-884D-BA33-7661DE67C175}" type="presOf" srcId="{C657FC8F-F922-F54C-94F6-195728E9F14F}" destId="{0322219E-A444-054B-BC47-B9CFC2CBEF64}" srcOrd="0" destOrd="0" presId="urn:microsoft.com/office/officeart/2005/8/layout/process1"/>
    <dgm:cxn modelId="{1218EC27-3998-934F-8CBC-C5973326CB3A}" type="presOf" srcId="{C657FC8F-F922-F54C-94F6-195728E9F14F}" destId="{FF4EE22F-1D43-E541-A7E2-F87E4632D38A}" srcOrd="1" destOrd="0" presId="urn:microsoft.com/office/officeart/2005/8/layout/process1"/>
    <dgm:cxn modelId="{84CD133E-7F6F-AD40-81E9-27C55B88F8A6}" type="presOf" srcId="{2066FFC7-9377-0346-B2AF-6530F120C198}" destId="{10D77E87-D5FE-BD4C-8BE6-D73FD2A14E2E}" srcOrd="0" destOrd="0" presId="urn:microsoft.com/office/officeart/2005/8/layout/process1"/>
    <dgm:cxn modelId="{B03F624A-345E-1A46-97D7-E4D57BD6C1B2}" type="presOf" srcId="{BEFAA3E5-3074-6E41-8B87-FC3AC6F77EF8}" destId="{0FDE358D-F48A-8A4E-AF68-FAD33C3DF2C3}" srcOrd="0" destOrd="0" presId="urn:microsoft.com/office/officeart/2005/8/layout/process1"/>
    <dgm:cxn modelId="{1F4C2950-AAFB-F64A-A583-571421A54C76}" srcId="{93AEA71C-9B03-C148-B6BC-0DD3116204D9}" destId="{DBA0F660-1343-3644-B9DF-EF6D3012648C}" srcOrd="3" destOrd="0" parTransId="{0675A19C-ED60-604D-80FB-25CD2477B830}" sibTransId="{741C29EB-FE6E-7D4C-9083-0747DA683505}"/>
    <dgm:cxn modelId="{02AB1158-BAB1-0143-A198-8C23EDC69AEC}" srcId="{93AEA71C-9B03-C148-B6BC-0DD3116204D9}" destId="{A0632936-CEE6-9448-8E4E-9114CE14778C}" srcOrd="4" destOrd="0" parTransId="{F79F445C-8B3A-814C-A42A-1FA36302A7E1}" sibTransId="{595CFA6B-5597-F04B-A491-0D6DE581D3D3}"/>
    <dgm:cxn modelId="{4222455E-0D0D-B14A-B43B-30EE6D638269}" type="presOf" srcId="{DBA0F660-1343-3644-B9DF-EF6D3012648C}" destId="{96E3A3EB-E566-E744-BC67-4A9A7A08243C}" srcOrd="0" destOrd="0" presId="urn:microsoft.com/office/officeart/2005/8/layout/process1"/>
    <dgm:cxn modelId="{A96BBF71-836D-ED4C-ABE3-DFD6A91FBFA2}" type="presOf" srcId="{741C29EB-FE6E-7D4C-9083-0747DA683505}" destId="{2EACDB8A-BF3B-B24F-BCDC-831063985BC6}" srcOrd="0" destOrd="0" presId="urn:microsoft.com/office/officeart/2005/8/layout/process1"/>
    <dgm:cxn modelId="{C194E974-A84A-094B-A5EA-A6E29742BE92}" type="presOf" srcId="{BEFAA3E5-3074-6E41-8B87-FC3AC6F77EF8}" destId="{6FF31CB6-B38F-B841-ABEB-CF5DD30C02C4}" srcOrd="1" destOrd="0" presId="urn:microsoft.com/office/officeart/2005/8/layout/process1"/>
    <dgm:cxn modelId="{ADFCF788-E273-5F40-9158-34512317D97D}" type="presOf" srcId="{A989FA53-CD5C-1F4C-8EE7-66D042E216EF}" destId="{722CEA94-CEB6-A74C-8CE8-877E0FD6F41D}" srcOrd="0" destOrd="0" presId="urn:microsoft.com/office/officeart/2005/8/layout/process1"/>
    <dgm:cxn modelId="{5CFEFE8D-3CBB-BE4F-A8BA-68DD8D46B351}" type="presOf" srcId="{A0632936-CEE6-9448-8E4E-9114CE14778C}" destId="{FE91A787-5AC5-6040-99FF-E7794A9A131B}" srcOrd="0" destOrd="0" presId="urn:microsoft.com/office/officeart/2005/8/layout/process1"/>
    <dgm:cxn modelId="{37C63F90-B4BC-D94A-B32D-D9D292D6CC17}" srcId="{93AEA71C-9B03-C148-B6BC-0DD3116204D9}" destId="{A989FA53-CD5C-1F4C-8EE7-66D042E216EF}" srcOrd="2" destOrd="0" parTransId="{C1EB8B0D-E10C-3D4D-BBAF-09DC2A8BBD4D}" sibTransId="{F53C0780-7CD7-3147-A203-A4BEBC3AA6E7}"/>
    <dgm:cxn modelId="{9757D99A-4BAD-DB43-8C97-9FC63C2D7574}" type="presOf" srcId="{93AEA71C-9B03-C148-B6BC-0DD3116204D9}" destId="{685B7776-8F4C-A243-A007-5E21DEA9D7A1}" srcOrd="0" destOrd="0" presId="urn:microsoft.com/office/officeart/2005/8/layout/process1"/>
    <dgm:cxn modelId="{D324E89F-9E3A-CD48-A5B9-3552C70F9F65}" srcId="{93AEA71C-9B03-C148-B6BC-0DD3116204D9}" destId="{2066FFC7-9377-0346-B2AF-6530F120C198}" srcOrd="1" destOrd="0" parTransId="{077389B9-3390-0E4C-8C29-E1C17A21F4A3}" sibTransId="{C657FC8F-F922-F54C-94F6-195728E9F14F}"/>
    <dgm:cxn modelId="{4D0533CE-7738-4D4C-B73F-6993509D1D76}" srcId="{93AEA71C-9B03-C148-B6BC-0DD3116204D9}" destId="{990EA507-EB6C-124D-9349-95319BB8675A}" srcOrd="0" destOrd="0" parTransId="{47ED2FD5-AC4C-BD41-A0A5-C83DD850325C}" sibTransId="{BEFAA3E5-3074-6E41-8B87-FC3AC6F77EF8}"/>
    <dgm:cxn modelId="{7650A3CE-3B09-354D-980C-11509CDCC67E}" type="presOf" srcId="{990EA507-EB6C-124D-9349-95319BB8675A}" destId="{D5ECD40B-07B9-214D-A5A8-45E12C714A75}" srcOrd="0" destOrd="0" presId="urn:microsoft.com/office/officeart/2005/8/layout/process1"/>
    <dgm:cxn modelId="{885039D9-E6B7-0141-909A-8333B707A351}" type="presOf" srcId="{F53C0780-7CD7-3147-A203-A4BEBC3AA6E7}" destId="{2AE8A7FC-0ED7-9744-B4FB-3AAA5FF2F81F}" srcOrd="0" destOrd="0" presId="urn:microsoft.com/office/officeart/2005/8/layout/process1"/>
    <dgm:cxn modelId="{BC37B4EA-EC46-D847-801D-70411C8C6743}" type="presOf" srcId="{741C29EB-FE6E-7D4C-9083-0747DA683505}" destId="{0F21BD4E-9D40-5E42-9F11-DC57D86D68C2}" srcOrd="1" destOrd="0" presId="urn:microsoft.com/office/officeart/2005/8/layout/process1"/>
    <dgm:cxn modelId="{80F1BAFE-008D-3342-A2FE-EBBCAB5B1D1A}" type="presOf" srcId="{F53C0780-7CD7-3147-A203-A4BEBC3AA6E7}" destId="{DF032523-8245-7249-984F-B2BB34E1D0D8}" srcOrd="1" destOrd="0" presId="urn:microsoft.com/office/officeart/2005/8/layout/process1"/>
    <dgm:cxn modelId="{A909CB14-50B8-CF43-A24E-EFF7B0BA06A5}" type="presParOf" srcId="{685B7776-8F4C-A243-A007-5E21DEA9D7A1}" destId="{D5ECD40B-07B9-214D-A5A8-45E12C714A75}" srcOrd="0" destOrd="0" presId="urn:microsoft.com/office/officeart/2005/8/layout/process1"/>
    <dgm:cxn modelId="{9903E426-B307-1640-AB48-6498DFA123A3}" type="presParOf" srcId="{685B7776-8F4C-A243-A007-5E21DEA9D7A1}" destId="{0FDE358D-F48A-8A4E-AF68-FAD33C3DF2C3}" srcOrd="1" destOrd="0" presId="urn:microsoft.com/office/officeart/2005/8/layout/process1"/>
    <dgm:cxn modelId="{E067CBA9-8934-FB41-9C76-ED08749D918B}" type="presParOf" srcId="{0FDE358D-F48A-8A4E-AF68-FAD33C3DF2C3}" destId="{6FF31CB6-B38F-B841-ABEB-CF5DD30C02C4}" srcOrd="0" destOrd="0" presId="urn:microsoft.com/office/officeart/2005/8/layout/process1"/>
    <dgm:cxn modelId="{5E167304-E817-8B49-B6A2-8CA256A5C6DC}" type="presParOf" srcId="{685B7776-8F4C-A243-A007-5E21DEA9D7A1}" destId="{10D77E87-D5FE-BD4C-8BE6-D73FD2A14E2E}" srcOrd="2" destOrd="0" presId="urn:microsoft.com/office/officeart/2005/8/layout/process1"/>
    <dgm:cxn modelId="{8A88C5D6-8F9F-BC42-9E86-1090577D2B88}" type="presParOf" srcId="{685B7776-8F4C-A243-A007-5E21DEA9D7A1}" destId="{0322219E-A444-054B-BC47-B9CFC2CBEF64}" srcOrd="3" destOrd="0" presId="urn:microsoft.com/office/officeart/2005/8/layout/process1"/>
    <dgm:cxn modelId="{75FF628D-5ED1-5D4F-9E8D-AF91C6324ABA}" type="presParOf" srcId="{0322219E-A444-054B-BC47-B9CFC2CBEF64}" destId="{FF4EE22F-1D43-E541-A7E2-F87E4632D38A}" srcOrd="0" destOrd="0" presId="urn:microsoft.com/office/officeart/2005/8/layout/process1"/>
    <dgm:cxn modelId="{ADDE5993-AA66-2B40-9AB2-A0971A588F4B}" type="presParOf" srcId="{685B7776-8F4C-A243-A007-5E21DEA9D7A1}" destId="{722CEA94-CEB6-A74C-8CE8-877E0FD6F41D}" srcOrd="4" destOrd="0" presId="urn:microsoft.com/office/officeart/2005/8/layout/process1"/>
    <dgm:cxn modelId="{EC1BBE26-7368-004A-A2F0-F9E410ABB9E9}" type="presParOf" srcId="{685B7776-8F4C-A243-A007-5E21DEA9D7A1}" destId="{2AE8A7FC-0ED7-9744-B4FB-3AAA5FF2F81F}" srcOrd="5" destOrd="0" presId="urn:microsoft.com/office/officeart/2005/8/layout/process1"/>
    <dgm:cxn modelId="{7F5C6C70-D3AE-624F-98CE-1C99E325D795}" type="presParOf" srcId="{2AE8A7FC-0ED7-9744-B4FB-3AAA5FF2F81F}" destId="{DF032523-8245-7249-984F-B2BB34E1D0D8}" srcOrd="0" destOrd="0" presId="urn:microsoft.com/office/officeart/2005/8/layout/process1"/>
    <dgm:cxn modelId="{E4E17EBF-1737-4440-AD51-7AF55D80C43A}" type="presParOf" srcId="{685B7776-8F4C-A243-A007-5E21DEA9D7A1}" destId="{96E3A3EB-E566-E744-BC67-4A9A7A08243C}" srcOrd="6" destOrd="0" presId="urn:microsoft.com/office/officeart/2005/8/layout/process1"/>
    <dgm:cxn modelId="{944EF857-474D-3347-B9D2-09A535AF228F}" type="presParOf" srcId="{685B7776-8F4C-A243-A007-5E21DEA9D7A1}" destId="{2EACDB8A-BF3B-B24F-BCDC-831063985BC6}" srcOrd="7" destOrd="0" presId="urn:microsoft.com/office/officeart/2005/8/layout/process1"/>
    <dgm:cxn modelId="{2299D946-2C17-4445-800E-76173F7E59BD}" type="presParOf" srcId="{2EACDB8A-BF3B-B24F-BCDC-831063985BC6}" destId="{0F21BD4E-9D40-5E42-9F11-DC57D86D68C2}" srcOrd="0" destOrd="0" presId="urn:microsoft.com/office/officeart/2005/8/layout/process1"/>
    <dgm:cxn modelId="{AF4E9786-6A0F-E541-87BA-E85944A2FD34}" type="presParOf" srcId="{685B7776-8F4C-A243-A007-5E21DEA9D7A1}" destId="{FE91A787-5AC5-6040-99FF-E7794A9A131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CD40B-07B9-214D-A5A8-45E12C714A75}">
      <dsp:nvSpPr>
        <dsp:cNvPr id="0" name=""/>
        <dsp:cNvSpPr/>
      </dsp:nvSpPr>
      <dsp:spPr>
        <a:xfrm>
          <a:off x="3867" y="927483"/>
          <a:ext cx="1198961" cy="75309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Engage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2008</a:t>
          </a:r>
        </a:p>
      </dsp:txBody>
      <dsp:txXfrm>
        <a:off x="25924" y="949540"/>
        <a:ext cx="1154847" cy="708983"/>
      </dsp:txXfrm>
    </dsp:sp>
    <dsp:sp modelId="{0FDE358D-F48A-8A4E-AF68-FAD33C3DF2C3}">
      <dsp:nvSpPr>
        <dsp:cNvPr id="0" name=""/>
        <dsp:cNvSpPr/>
      </dsp:nvSpPr>
      <dsp:spPr>
        <a:xfrm>
          <a:off x="1322725" y="1155360"/>
          <a:ext cx="254179" cy="297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322725" y="1214828"/>
        <a:ext cx="177925" cy="178406"/>
      </dsp:txXfrm>
    </dsp:sp>
    <dsp:sp modelId="{10D77E87-D5FE-BD4C-8BE6-D73FD2A14E2E}">
      <dsp:nvSpPr>
        <dsp:cNvPr id="0" name=""/>
        <dsp:cNvSpPr/>
      </dsp:nvSpPr>
      <dsp:spPr>
        <a:xfrm>
          <a:off x="1682413" y="927483"/>
          <a:ext cx="1198961" cy="753097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Silver 2009</a:t>
          </a:r>
        </a:p>
      </dsp:txBody>
      <dsp:txXfrm>
        <a:off x="1704470" y="949540"/>
        <a:ext cx="1154847" cy="708983"/>
      </dsp:txXfrm>
    </dsp:sp>
    <dsp:sp modelId="{0322219E-A444-054B-BC47-B9CFC2CBEF64}">
      <dsp:nvSpPr>
        <dsp:cNvPr id="0" name=""/>
        <dsp:cNvSpPr/>
      </dsp:nvSpPr>
      <dsp:spPr>
        <a:xfrm>
          <a:off x="3001270" y="1155360"/>
          <a:ext cx="254179" cy="297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001270" y="1214828"/>
        <a:ext cx="177925" cy="178406"/>
      </dsp:txXfrm>
    </dsp:sp>
    <dsp:sp modelId="{722CEA94-CEB6-A74C-8CE8-877E0FD6F41D}">
      <dsp:nvSpPr>
        <dsp:cNvPr id="0" name=""/>
        <dsp:cNvSpPr/>
      </dsp:nvSpPr>
      <dsp:spPr>
        <a:xfrm>
          <a:off x="3360959" y="927483"/>
          <a:ext cx="1198961" cy="753097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Silver 2012</a:t>
          </a:r>
        </a:p>
      </dsp:txBody>
      <dsp:txXfrm>
        <a:off x="3383016" y="949540"/>
        <a:ext cx="1154847" cy="708983"/>
      </dsp:txXfrm>
    </dsp:sp>
    <dsp:sp modelId="{2AE8A7FC-0ED7-9744-B4FB-3AAA5FF2F81F}">
      <dsp:nvSpPr>
        <dsp:cNvPr id="0" name=""/>
        <dsp:cNvSpPr/>
      </dsp:nvSpPr>
      <dsp:spPr>
        <a:xfrm>
          <a:off x="4679816" y="1155360"/>
          <a:ext cx="254179" cy="297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679816" y="1214828"/>
        <a:ext cx="177925" cy="178406"/>
      </dsp:txXfrm>
    </dsp:sp>
    <dsp:sp modelId="{96E3A3EB-E566-E744-BC67-4A9A7A08243C}">
      <dsp:nvSpPr>
        <dsp:cNvPr id="0" name=""/>
        <dsp:cNvSpPr/>
      </dsp:nvSpPr>
      <dsp:spPr>
        <a:xfrm>
          <a:off x="5039505" y="927483"/>
          <a:ext cx="1198961" cy="753097"/>
        </a:xfrm>
        <a:prstGeom prst="roundRect">
          <a:avLst>
            <a:gd name="adj" fmla="val 10000"/>
          </a:avLst>
        </a:prstGeom>
        <a:solidFill>
          <a:srgbClr val="C0A05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Gold 2016</a:t>
          </a:r>
        </a:p>
      </dsp:txBody>
      <dsp:txXfrm>
        <a:off x="5061562" y="949540"/>
        <a:ext cx="1154847" cy="708983"/>
      </dsp:txXfrm>
    </dsp:sp>
    <dsp:sp modelId="{2EACDB8A-BF3B-B24F-BCDC-831063985BC6}">
      <dsp:nvSpPr>
        <dsp:cNvPr id="0" name=""/>
        <dsp:cNvSpPr/>
      </dsp:nvSpPr>
      <dsp:spPr>
        <a:xfrm>
          <a:off x="6358362" y="1155360"/>
          <a:ext cx="254179" cy="297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358362" y="1214828"/>
        <a:ext cx="177925" cy="178406"/>
      </dsp:txXfrm>
    </dsp:sp>
    <dsp:sp modelId="{FE91A787-5AC5-6040-99FF-E7794A9A131B}">
      <dsp:nvSpPr>
        <dsp:cNvPr id="0" name=""/>
        <dsp:cNvSpPr/>
      </dsp:nvSpPr>
      <dsp:spPr>
        <a:xfrm>
          <a:off x="6718051" y="927483"/>
          <a:ext cx="1198961" cy="753097"/>
        </a:xfrm>
        <a:prstGeom prst="roundRect">
          <a:avLst>
            <a:gd name="adj" fmla="val 10000"/>
          </a:avLst>
        </a:prstGeom>
        <a:solidFill>
          <a:srgbClr val="C0A05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Gold.......</a:t>
          </a:r>
        </a:p>
      </dsp:txBody>
      <dsp:txXfrm>
        <a:off x="6740108" y="949540"/>
        <a:ext cx="1154847" cy="708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62473-945A-EB47-B2EA-469315CC5D41}" type="datetimeFigureOut">
              <a:rPr lang="en-US" smtClean="0"/>
              <a:pPr/>
              <a:t>9/19/18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AE698-FCFC-804A-8904-FB3BBCDC89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38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BA5DE-BE46-C749-85DA-06303670B564}" type="datetimeFigureOut">
              <a:rPr lang="en-US" smtClean="0"/>
              <a:pPr/>
              <a:t>9/19/18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B57C7-E9A1-4C4D-9B33-8914D6C34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8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022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Adopting a mantra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Understanding the process of  cultural change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Amazing ASG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Prioritising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8D6A56-5A9B-5948-987A-10A5BF7AB643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88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yrs.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B57C7-E9A1-4C4D-9B33-8914D6C34D0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43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gender balance, represent all 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B57C7-E9A1-4C4D-9B33-8914D6C34D0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87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9649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8EA6D4-6E1E-434A-8A41-163933D5AC28}" type="slidenum">
              <a: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17</a:t>
            </a:fld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Helvetica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We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realized this was not because there were no excellent female speakers, but largely, probably through unconscious bias, did not automatically think of female speakers. To help people we provide a list of potential female speakers from the UK and Europe in Molecular and Cell biology, which got us quickly back to 50:50!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4286D8-B04A-DB4A-ADDD-E7F8FF40162E}" type="slidenum">
              <a:rPr lang="en-US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pic>
        <p:nvPicPr>
          <p:cNvPr id="4112" name="Picture 16" descr="DarkRed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E56597-9220-BD47-B4B6-147CC01391F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D1B1A8C-C43B-2A42-8490-8FE1B021181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A0107F-0074-644E-80A8-1F0A7DC8ED7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228DCE6-F46F-E24F-A8F9-3574200A789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7C54A1D-6563-724A-9726-93B7D7001FF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AE57FA9-E618-4549-AF48-D3C7DBB974A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83229F-543A-C848-B64F-F5E685D657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17EBD8B-A9A8-4643-8DF5-7E3F5707F5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58CC6E-C07C-5940-B6EB-13ADEECB31E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E39C77-DDB3-574E-9B5F-C66236108DC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1CFDAC-C1C0-9048-9767-F4B779E1B319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3088" name="Picture 16" descr="DarkRed9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12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12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12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1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Wingdings" pitchFamily="-112" charset="2"/>
        <a:buChar char="§"/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100" y="1598879"/>
            <a:ext cx="2690118" cy="149429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>
            <a:spLocks noGrp="1"/>
          </p:cNvSpPr>
          <p:nvPr>
            <p:ph type="subTitle" idx="1"/>
          </p:nvPr>
        </p:nvSpPr>
        <p:spPr>
          <a:xfrm>
            <a:off x="323850" y="3576487"/>
            <a:ext cx="8641134" cy="1725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Sara E. Mole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Provost’s Envoy for Gender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Equality</a:t>
            </a:r>
            <a:endParaRPr lang="en-GB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-US" altLang="x-none" sz="2000" dirty="0"/>
              <a:t>Great Ormond Street Hospital Children</a:t>
            </a:r>
            <a:r>
              <a:rPr lang="en-GB" altLang="en-US" sz="2000" dirty="0"/>
              <a:t>’</a:t>
            </a:r>
            <a:r>
              <a:rPr lang="en-US" altLang="ja-JP" sz="2000" dirty="0"/>
              <a:t>s Charity Professor 2017-2020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MRC Laboratory for Molecular Cell Biology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University College London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5019" y="5877271"/>
            <a:ext cx="2743199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>
            <a:spLocks noGrp="1"/>
          </p:cNvSpPr>
          <p:nvPr>
            <p:ph type="ctrTitle"/>
          </p:nvPr>
        </p:nvSpPr>
        <p:spPr>
          <a:xfrm>
            <a:off x="323850" y="1700213"/>
            <a:ext cx="6192366" cy="1368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3200" dirty="0">
                <a:latin typeface="+mn-lt"/>
              </a:rPr>
              <a:t>How we found Gold at UCL:</a:t>
            </a:r>
            <a:br>
              <a:rPr lang="en-US" sz="3200" dirty="0">
                <a:latin typeface="+mn-lt"/>
              </a:rPr>
            </a:br>
            <a:r>
              <a:rPr lang="en-US" sz="2800" dirty="0">
                <a:latin typeface="+mn-lt"/>
              </a:rPr>
              <a:t>Leading the way by simply good practice</a:t>
            </a:r>
            <a:br>
              <a:rPr lang="en-US" sz="3200" dirty="0">
                <a:latin typeface="+mn-lt"/>
              </a:rPr>
            </a:br>
            <a:endParaRPr lang="en-US" sz="3200" i="0" u="none" strike="noStrike" cap="none" dirty="0">
              <a:solidFill>
                <a:schemeClr val="dk2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198" name="Shape 198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l="4139" t="5441" r="7577" b="6080"/>
          <a:stretch/>
        </p:blipFill>
        <p:spPr>
          <a:xfrm>
            <a:off x="6516216" y="3284984"/>
            <a:ext cx="2448768" cy="1840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125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813800" cy="1296988"/>
          </a:xfrm>
        </p:spPr>
        <p:txBody>
          <a:bodyPr/>
          <a:lstStyle/>
          <a:p>
            <a:r>
              <a:rPr lang="en-GB" sz="3200" dirty="0">
                <a:latin typeface="Arial" charset="0"/>
                <a:ea typeface="ＭＳ Ｐゴシック" charset="0"/>
                <a:cs typeface="ＭＳ Ｐゴシック" charset="0"/>
              </a:rPr>
              <a:t>Plugging the leaky pipeline</a:t>
            </a:r>
            <a:br>
              <a:rPr lang="en-US" sz="2800" dirty="0">
                <a:solidFill>
                  <a:srgbClr val="FFC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8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1264211" y="3665130"/>
            <a:ext cx="820313" cy="411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LMCB 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489703" y="5049130"/>
            <a:ext cx="6589454" cy="902861"/>
            <a:chOff x="1280760" y="4843420"/>
            <a:chExt cx="6589454" cy="902861"/>
          </a:xfrm>
        </p:grpSpPr>
        <p:sp>
          <p:nvSpPr>
            <p:cNvPr id="40" name="Pentagon 39"/>
            <p:cNvSpPr/>
            <p:nvPr/>
          </p:nvSpPr>
          <p:spPr>
            <a:xfrm>
              <a:off x="1671217" y="4886498"/>
              <a:ext cx="1486061" cy="846756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Chevron 40"/>
            <p:cNvSpPr/>
            <p:nvPr/>
          </p:nvSpPr>
          <p:spPr>
            <a:xfrm>
              <a:off x="3159360" y="4886499"/>
              <a:ext cx="1724580" cy="846757"/>
            </a:xfrm>
            <a:prstGeom prst="chevro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Chevron 41"/>
            <p:cNvSpPr/>
            <p:nvPr/>
          </p:nvSpPr>
          <p:spPr>
            <a:xfrm>
              <a:off x="4454976" y="4886499"/>
              <a:ext cx="2202762" cy="846757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Chevron 42"/>
            <p:cNvSpPr/>
            <p:nvPr/>
          </p:nvSpPr>
          <p:spPr>
            <a:xfrm>
              <a:off x="6063734" y="4886499"/>
              <a:ext cx="1806480" cy="846757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06851" y="5103602"/>
              <a:ext cx="829729" cy="242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Postdoc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40881" y="5075294"/>
              <a:ext cx="858919" cy="242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Lecturer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85407" y="4972881"/>
              <a:ext cx="1582099" cy="651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Senior lecturer</a:t>
              </a:r>
            </a:p>
            <a:p>
              <a:r>
                <a:rPr lang="en-US" sz="1600" dirty="0"/>
                <a:t>Reader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94375" y="5076287"/>
              <a:ext cx="950393" cy="242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Professor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1013995" y="5110185"/>
              <a:ext cx="902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Global </a:t>
              </a:r>
            </a:p>
          </p:txBody>
        </p:sp>
      </p:grpSp>
      <p:sp>
        <p:nvSpPr>
          <p:cNvPr id="49" name="Chevron 48"/>
          <p:cNvSpPr/>
          <p:nvPr/>
        </p:nvSpPr>
        <p:spPr>
          <a:xfrm>
            <a:off x="3382455" y="3474919"/>
            <a:ext cx="1724580" cy="846757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Chevron 49"/>
          <p:cNvSpPr/>
          <p:nvPr/>
        </p:nvSpPr>
        <p:spPr>
          <a:xfrm>
            <a:off x="4678072" y="3474919"/>
            <a:ext cx="2202762" cy="846757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Chevron 50"/>
          <p:cNvSpPr/>
          <p:nvPr/>
        </p:nvSpPr>
        <p:spPr>
          <a:xfrm>
            <a:off x="6286830" y="3474919"/>
            <a:ext cx="1806480" cy="846757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63977" y="3663714"/>
            <a:ext cx="858919" cy="242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Lecturer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08503" y="3561301"/>
            <a:ext cx="1582099" cy="651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Senior lecturer</a:t>
            </a:r>
          </a:p>
          <a:p>
            <a:r>
              <a:rPr lang="en-US" sz="1600" dirty="0"/>
              <a:t>Reader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717471" y="3664706"/>
            <a:ext cx="950393" cy="242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Professor</a:t>
            </a:r>
          </a:p>
        </p:txBody>
      </p:sp>
      <p:sp>
        <p:nvSpPr>
          <p:cNvPr id="55" name="Pentagon 54"/>
          <p:cNvSpPr/>
          <p:nvPr/>
        </p:nvSpPr>
        <p:spPr>
          <a:xfrm>
            <a:off x="1880160" y="3474918"/>
            <a:ext cx="1486061" cy="846756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015794" y="3692022"/>
            <a:ext cx="829729" cy="242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Postdoc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880160" y="2059063"/>
            <a:ext cx="2164745" cy="4115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Academic pipeline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1880160" y="2596488"/>
            <a:ext cx="1486061" cy="821820"/>
            <a:chOff x="2319290" y="2200494"/>
            <a:chExt cx="1486061" cy="821820"/>
          </a:xfrm>
        </p:grpSpPr>
        <p:sp>
          <p:nvSpPr>
            <p:cNvPr id="59" name="TextBox 58"/>
            <p:cNvSpPr txBox="1"/>
            <p:nvPr/>
          </p:nvSpPr>
          <p:spPr>
            <a:xfrm>
              <a:off x="2319290" y="2200494"/>
              <a:ext cx="1486061" cy="58308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Postdoc Career Development</a:t>
              </a:r>
              <a:endParaRPr lang="en-US" sz="1200" dirty="0"/>
            </a:p>
          </p:txBody>
        </p:sp>
        <p:sp>
          <p:nvSpPr>
            <p:cNvPr id="60" name="Right Arrow 59"/>
            <p:cNvSpPr/>
            <p:nvPr/>
          </p:nvSpPr>
          <p:spPr>
            <a:xfrm rot="5400000" flipV="1">
              <a:off x="2930034" y="2829727"/>
              <a:ext cx="193819" cy="191355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ight Arrow 60"/>
          <p:cNvSpPr/>
          <p:nvPr/>
        </p:nvSpPr>
        <p:spPr>
          <a:xfrm rot="2700000" flipV="1">
            <a:off x="3061597" y="4615497"/>
            <a:ext cx="609249" cy="19135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3061596" y="4387377"/>
            <a:ext cx="3514345" cy="421715"/>
            <a:chOff x="3500726" y="3991383"/>
            <a:chExt cx="3514345" cy="421715"/>
          </a:xfrm>
        </p:grpSpPr>
        <p:sp>
          <p:nvSpPr>
            <p:cNvPr id="63" name="Right Arrow 62"/>
            <p:cNvSpPr/>
            <p:nvPr/>
          </p:nvSpPr>
          <p:spPr>
            <a:xfrm>
              <a:off x="4337414" y="3991383"/>
              <a:ext cx="1177427" cy="169836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ight Arrow 63"/>
            <p:cNvSpPr/>
            <p:nvPr/>
          </p:nvSpPr>
          <p:spPr>
            <a:xfrm>
              <a:off x="5837644" y="3991383"/>
              <a:ext cx="1177427" cy="169836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ight Arrow 64"/>
            <p:cNvSpPr/>
            <p:nvPr/>
          </p:nvSpPr>
          <p:spPr>
            <a:xfrm rot="18900000">
              <a:off x="3500726" y="4221746"/>
              <a:ext cx="609249" cy="191352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842474" y="2596488"/>
            <a:ext cx="3294337" cy="2502949"/>
            <a:chOff x="3281604" y="2200494"/>
            <a:chExt cx="3294337" cy="2502949"/>
          </a:xfrm>
        </p:grpSpPr>
        <p:sp>
          <p:nvSpPr>
            <p:cNvPr id="67" name="TextBox 66"/>
            <p:cNvSpPr txBox="1"/>
            <p:nvPr/>
          </p:nvSpPr>
          <p:spPr>
            <a:xfrm>
              <a:off x="3877399" y="2200494"/>
              <a:ext cx="2698542" cy="58308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-Encourage Females to apply*</a:t>
              </a:r>
            </a:p>
            <a:p>
              <a:r>
                <a:rPr lang="en-US" sz="1400" dirty="0"/>
                <a:t>-Promotion focused Appraisals</a:t>
              </a:r>
            </a:p>
          </p:txBody>
        </p:sp>
        <p:sp>
          <p:nvSpPr>
            <p:cNvPr id="68" name="Right Arrow 67"/>
            <p:cNvSpPr/>
            <p:nvPr/>
          </p:nvSpPr>
          <p:spPr>
            <a:xfrm rot="5400000" flipV="1">
              <a:off x="4509501" y="2843880"/>
              <a:ext cx="193819" cy="191355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ight Arrow 68"/>
            <p:cNvSpPr/>
            <p:nvPr/>
          </p:nvSpPr>
          <p:spPr>
            <a:xfrm rot="5400000" flipV="1">
              <a:off x="5770748" y="2843881"/>
              <a:ext cx="193819" cy="191355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281604" y="4360454"/>
              <a:ext cx="305440" cy="342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9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330200" y="908050"/>
            <a:ext cx="8813800" cy="129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Beacon - </a:t>
            </a:r>
            <a:r>
              <a:rPr lang="en-US" sz="3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Encourage Females to apply 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330200" y="1700213"/>
            <a:ext cx="8489949" cy="417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 Leader position recruitment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Talent pool (postdocs) &gt;60% female, only 20% applicants female.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Use less aggressive wording in advert.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No effect, still only 20% applicants female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Encourage talented female postdocs to apply (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positive action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females who otherwise may not have applied were offered positions, of whom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accepted.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Overall 60% female GLs (3:2 F:M) recruited in recent years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lang="en-US" sz="20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“When I saw the job advert, my initial response was 'I’m not ready for this job yet'. If I hadn’t been encouraged to, I don’t think I would have applied.”</a:t>
            </a:r>
            <a:r>
              <a:rPr lang="en-US" sz="20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r>
              <a:rPr lang="en-US" sz="2000" b="1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Yanlan</a:t>
            </a:r>
            <a:r>
              <a:rPr lang="en-US" sz="20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Mao, new Group Leader, case study</a:t>
            </a:r>
          </a:p>
        </p:txBody>
      </p:sp>
    </p:spTree>
    <p:extLst>
      <p:ext uri="{BB962C8B-B14F-4D97-AF65-F5344CB8AC3E}">
        <p14:creationId xmlns:p14="http://schemas.microsoft.com/office/powerpoint/2010/main" val="737611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30200" y="1412776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112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latin typeface="Arial" charset="0"/>
                <a:ea typeface="ＭＳ Ｐゴシック" charset="0"/>
                <a:cs typeface="ＭＳ Ｐゴシック" charset="0"/>
              </a:rPr>
              <a:t>Training the future Group Leaders &amp; other career paths</a:t>
            </a:r>
          </a:p>
          <a:p>
            <a:pPr marL="0" indent="0">
              <a:buNone/>
            </a:pP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Postdocs are &gt;60% female; </a:t>
            </a:r>
          </a:p>
          <a:p>
            <a:pPr marL="0" indent="0">
              <a:buNone/>
            </a:pP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Aim to provide 60% F </a:t>
            </a:r>
            <a:r>
              <a:rPr lang="en-GB" sz="2000" b="1" dirty="0">
                <a:latin typeface="Arial" charset="0"/>
                <a:ea typeface="ＭＳ Ｐゴシック" charset="0"/>
                <a:cs typeface="ＭＳ Ｐゴシック" charset="0"/>
              </a:rPr>
              <a:t>all career paths</a:t>
            </a:r>
            <a:endParaRPr lang="en-GB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GB" sz="2000" b="1" dirty="0">
                <a:latin typeface="Arial" charset="0"/>
                <a:ea typeface="ＭＳ Ｐゴシック" charset="0"/>
                <a:cs typeface="ＭＳ Ｐゴシック" charset="0"/>
              </a:rPr>
              <a:t>Action</a:t>
            </a: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: Encourage Postdoc training</a:t>
            </a:r>
          </a:p>
          <a:p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Survey: </a:t>
            </a:r>
            <a:r>
              <a:rPr lang="en-GB" sz="2000" b="1" dirty="0">
                <a:latin typeface="Arial" charset="0"/>
                <a:ea typeface="ＭＳ Ｐゴシック" charset="0"/>
                <a:cs typeface="ＭＳ Ｐゴシック" charset="0"/>
              </a:rPr>
              <a:t>Impact </a:t>
            </a:r>
          </a:p>
          <a:p>
            <a:r>
              <a:rPr lang="en-GB" sz="2000" b="1" dirty="0">
                <a:latin typeface="Arial" charset="0"/>
                <a:ea typeface="ＭＳ Ｐゴシック" charset="0"/>
                <a:cs typeface="ＭＳ Ｐゴシック" charset="0"/>
              </a:rPr>
              <a:t>Impact</a:t>
            </a: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: Increase in awareness and uptake (survey)</a:t>
            </a:r>
          </a:p>
          <a:p>
            <a:endParaRPr lang="en-GB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611560" y="3573016"/>
          <a:ext cx="612068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hape 325"/>
          <p:cNvSpPr txBox="1">
            <a:spLocks/>
          </p:cNvSpPr>
          <p:nvPr/>
        </p:nvSpPr>
        <p:spPr bwMode="auto">
          <a:xfrm>
            <a:off x="330200" y="764283"/>
            <a:ext cx="8813800" cy="64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12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12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12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1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Beacon - Postdoc career development</a:t>
            </a:r>
            <a:endParaRPr lang="en-US" sz="32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27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ELINE PD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" y="3239549"/>
            <a:ext cx="5097419" cy="35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330200" y="908050"/>
            <a:ext cx="8489949" cy="129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Beacon </a:t>
            </a:r>
            <a:r>
              <a:rPr lang="mr-IN" sz="3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3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Future Grou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 Leaders</a:t>
            </a:r>
            <a:endParaRPr lang="en-US" sz="30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330200" y="1411586"/>
            <a:ext cx="8489949" cy="3457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Career timeline, support fellowship writing, interview practice</a:t>
            </a:r>
          </a:p>
          <a:p>
            <a:pPr marL="342900" indent="-3429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LMCB-trained future group leaders are gender balanced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Since 2009, 60% (4/7) Postdocs that successfully established their own groups outside UCL were female.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Shape 292"/>
          <p:cNvPicPr preferRelativeResize="0">
            <a:picLocks noGrp="1" noChangeAspect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124877" y="3501008"/>
            <a:ext cx="3995756" cy="299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780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Beacon </a:t>
            </a:r>
            <a:r>
              <a:rPr lang="mr-I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Student Career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ELINE PhD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6" y="1885311"/>
            <a:ext cx="9164106" cy="496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316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Surveys </a:t>
            </a:r>
            <a:r>
              <a:rPr lang="mr-IN" dirty="0">
                <a:latin typeface="+mn-lt"/>
              </a:rPr>
              <a:t>–</a:t>
            </a:r>
            <a:r>
              <a:rPr lang="en-US" dirty="0">
                <a:latin typeface="+mn-lt"/>
              </a:rPr>
              <a:t> example of impact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32308" y="2060848"/>
          <a:ext cx="8640638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026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Institutionalising</a:t>
            </a:r>
            <a:r>
              <a:rPr lang="en-US" dirty="0">
                <a:latin typeface="+mn-lt"/>
              </a:rPr>
              <a:t> </a:t>
            </a:r>
            <a:r>
              <a:rPr lang="mr-IN" dirty="0">
                <a:latin typeface="+mn-lt"/>
              </a:rPr>
              <a:t>–</a:t>
            </a:r>
            <a:r>
              <a:rPr lang="en-US" dirty="0">
                <a:latin typeface="+mn-lt"/>
              </a:rPr>
              <a:t> becoming the norm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norm </a:t>
            </a:r>
            <a:r>
              <a:rPr lang="mr-IN" dirty="0"/>
              <a:t>–</a:t>
            </a:r>
            <a:r>
              <a:rPr lang="en-US" dirty="0"/>
              <a:t> GLs, students &amp; postdocs </a:t>
            </a:r>
            <a:r>
              <a:rPr lang="en-US" dirty="0" err="1"/>
              <a:t>realise</a:t>
            </a:r>
            <a:r>
              <a:rPr lang="en-US" dirty="0"/>
              <a:t> it’s not when move elsewhere</a:t>
            </a:r>
          </a:p>
          <a:p>
            <a:endParaRPr lang="en-US" dirty="0"/>
          </a:p>
          <a:p>
            <a:r>
              <a:rPr lang="en-US" dirty="0"/>
              <a:t>Acting as Beacon &amp; Champion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26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2840" y="2458813"/>
            <a:ext cx="8949680" cy="529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112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lang="en-US" sz="2000" b="1" dirty="0"/>
              <a:t>Short term: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Raise awareness of hidden bias (excellence not stereotype / like me)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Have procedures, tools and actions in place to minimize bias</a:t>
            </a:r>
          </a:p>
          <a:p>
            <a:pPr marL="342900" indent="-342900">
              <a:buFont typeface="Arial"/>
              <a:buChar char="•"/>
            </a:pPr>
            <a:r>
              <a:rPr lang="en-US" sz="2000" u="sng" dirty="0"/>
              <a:t>Use positive action</a:t>
            </a:r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en-US" sz="2000" b="1" dirty="0"/>
              <a:t>Long term: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Unconscious bias is influenced by role models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/>
              <a:t>Provide positive role models: </a:t>
            </a:r>
            <a:r>
              <a:rPr lang="en-US" sz="2000" dirty="0"/>
              <a:t>Seminar series, committees, meetings, panels, awards, websites, </a:t>
            </a:r>
            <a:r>
              <a:rPr lang="en-US" sz="2000" dirty="0" err="1"/>
              <a:t>etc</a:t>
            </a:r>
            <a:endParaRPr lang="en-US" sz="2000" dirty="0"/>
          </a:p>
        </p:txBody>
      </p:sp>
      <p:sp>
        <p:nvSpPr>
          <p:cNvPr id="5" name="Shape 325"/>
          <p:cNvSpPr txBox="1">
            <a:spLocks/>
          </p:cNvSpPr>
          <p:nvPr/>
        </p:nvSpPr>
        <p:spPr bwMode="auto">
          <a:xfrm>
            <a:off x="107504" y="908050"/>
            <a:ext cx="9036496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12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12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12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1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Unconscious bias: Provide positive role models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3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‘Someone like me’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88397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330200" y="908050"/>
            <a:ext cx="8489949" cy="129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Beacon - Role models - Identifiable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330200" y="2708275"/>
            <a:ext cx="8489949" cy="3457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 l="380"/>
          <a:stretch/>
        </p:blipFill>
        <p:spPr>
          <a:xfrm>
            <a:off x="3219450" y="1673225"/>
            <a:ext cx="5845175" cy="3200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12" name="Shape 312"/>
          <p:cNvPicPr preferRelativeResize="0"/>
          <p:nvPr/>
        </p:nvPicPr>
        <p:blipFill rotWithShape="1">
          <a:blip r:embed="rId4">
            <a:alphaModFix/>
          </a:blip>
          <a:srcRect l="50000" t="28026" r="1396"/>
          <a:stretch/>
        </p:blipFill>
        <p:spPr>
          <a:xfrm>
            <a:off x="85725" y="1700213"/>
            <a:ext cx="3024188" cy="353853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13" name="Shape 313"/>
          <p:cNvPicPr preferRelativeResize="0"/>
          <p:nvPr/>
        </p:nvPicPr>
        <p:blipFill rotWithShape="1">
          <a:blip r:embed="rId5">
            <a:alphaModFix/>
          </a:blip>
          <a:srcRect l="1759" t="5421" r="1355" b="69391"/>
          <a:stretch/>
        </p:blipFill>
        <p:spPr>
          <a:xfrm>
            <a:off x="3203575" y="4941887"/>
            <a:ext cx="5876924" cy="18383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14" name="Shape 314"/>
          <p:cNvSpPr/>
          <p:nvPr/>
        </p:nvSpPr>
        <p:spPr>
          <a:xfrm>
            <a:off x="100013" y="5305425"/>
            <a:ext cx="2995612" cy="1568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“The postdoc events are great - they offer a wide range of topics to help postdocs progress in their career, and are also a great way to connect with others</a:t>
            </a:r>
            <a:r>
              <a:rPr lang="en-US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”. Julia Petschnigg, Postdoc.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5555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13282169"/>
              </p:ext>
            </p:extLst>
          </p:nvPr>
        </p:nvGraphicFramePr>
        <p:xfrm>
          <a:off x="1475656" y="1161147"/>
          <a:ext cx="5959475" cy="3275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9699" name="Content Placeholder 4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25"/>
          <a:stretch>
            <a:fillRect/>
          </a:stretch>
        </p:blipFill>
        <p:spPr>
          <a:xfrm>
            <a:off x="1008063" y="5229225"/>
            <a:ext cx="6894512" cy="1008063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5076825" y="2458134"/>
            <a:ext cx="1223963" cy="46681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051050" y="2798653"/>
            <a:ext cx="2952750" cy="8651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4653136"/>
            <a:ext cx="339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Female seminar speakers list</a:t>
            </a:r>
          </a:p>
        </p:txBody>
      </p:sp>
      <p:sp>
        <p:nvSpPr>
          <p:cNvPr id="9" name="Shape 325"/>
          <p:cNvSpPr txBox="1">
            <a:spLocks/>
          </p:cNvSpPr>
          <p:nvPr/>
        </p:nvSpPr>
        <p:spPr bwMode="auto">
          <a:xfrm>
            <a:off x="330200" y="548680"/>
            <a:ext cx="88138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12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12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12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1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Role models </a:t>
            </a:r>
            <a:r>
              <a:rPr lang="mr-I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LMCB seminar series 50:50</a:t>
            </a:r>
            <a:endParaRPr lang="en-US" sz="32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135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LMCB: Aiming for fairness &amp; excellence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= aiming for Gold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23979" y="3356992"/>
            <a:ext cx="8778875" cy="288032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b="1" dirty="0">
                <a:latin typeface="Arial" charset="0"/>
                <a:ea typeface="ＭＳ Ｐゴシック" charset="0"/>
                <a:cs typeface="ＭＳ Ｐゴシック" charset="0"/>
              </a:rPr>
              <a:t>4 things made the difference</a:t>
            </a:r>
          </a:p>
          <a:p>
            <a:pPr marL="400050" lvl="1" indent="0"/>
            <a:r>
              <a:rPr lang="en-GB" dirty="0">
                <a:latin typeface="Arial" charset="0"/>
                <a:ea typeface="ＭＳ Ｐゴシック" charset="0"/>
              </a:rPr>
              <a:t>‘Mantra’ - Simply good practice</a:t>
            </a:r>
          </a:p>
          <a:p>
            <a:pPr marL="400050" lvl="1" indent="0"/>
            <a:r>
              <a:rPr lang="en-GB" dirty="0">
                <a:latin typeface="Arial" charset="0"/>
                <a:ea typeface="ＭＳ Ｐゴシック" charset="0"/>
              </a:rPr>
              <a:t>SAT/</a:t>
            </a:r>
            <a:r>
              <a:rPr lang="en-GB" dirty="0">
                <a:solidFill>
                  <a:srgbClr val="FFC000"/>
                </a:solidFill>
                <a:latin typeface="Arial" charset="0"/>
                <a:ea typeface="ＭＳ Ｐゴシック" charset="0"/>
              </a:rPr>
              <a:t>A</a:t>
            </a:r>
            <a:r>
              <a:rPr lang="en-GB" dirty="0">
                <a:latin typeface="Arial" charset="0"/>
                <a:ea typeface="ＭＳ Ｐゴシック" charset="0"/>
              </a:rPr>
              <a:t>thena </a:t>
            </a:r>
            <a:r>
              <a:rPr lang="en-GB" dirty="0">
                <a:solidFill>
                  <a:srgbClr val="FFC000"/>
                </a:solidFill>
                <a:latin typeface="Arial" charset="0"/>
                <a:ea typeface="ＭＳ Ｐゴシック" charset="0"/>
              </a:rPr>
              <a:t>S</a:t>
            </a:r>
            <a:r>
              <a:rPr lang="en-GB" dirty="0">
                <a:latin typeface="Arial" charset="0"/>
                <a:ea typeface="ＭＳ Ｐゴシック" charset="0"/>
              </a:rPr>
              <a:t>teering </a:t>
            </a:r>
            <a:r>
              <a:rPr lang="en-GB" dirty="0">
                <a:solidFill>
                  <a:srgbClr val="FFC000"/>
                </a:solidFill>
                <a:latin typeface="Arial" charset="0"/>
                <a:ea typeface="ＭＳ Ｐゴシック" charset="0"/>
              </a:rPr>
              <a:t>G</a:t>
            </a:r>
            <a:r>
              <a:rPr lang="en-GB" dirty="0">
                <a:latin typeface="Arial" charset="0"/>
                <a:ea typeface="ＭＳ Ｐゴシック" charset="0"/>
              </a:rPr>
              <a:t>roup</a:t>
            </a:r>
          </a:p>
          <a:p>
            <a:pPr marL="400050" lvl="1" indent="0"/>
            <a:r>
              <a:rPr lang="en-GB" dirty="0">
                <a:latin typeface="Arial" charset="0"/>
                <a:ea typeface="ＭＳ Ｐゴシック" charset="0"/>
              </a:rPr>
              <a:t>Understanding process of cultural change</a:t>
            </a:r>
          </a:p>
          <a:p>
            <a:pPr marL="400050" lvl="1" indent="0"/>
            <a:r>
              <a:rPr lang="en-GB" dirty="0">
                <a:latin typeface="Arial" charset="0"/>
                <a:ea typeface="ＭＳ Ｐゴシック" charset="0"/>
              </a:rPr>
              <a:t>Targeting where we could have most effect</a:t>
            </a:r>
          </a:p>
          <a:p>
            <a:pPr marL="800100" lvl="2" indent="0"/>
            <a:r>
              <a:rPr lang="en-GB" dirty="0">
                <a:latin typeface="Arial" charset="0"/>
                <a:ea typeface="ＭＳ Ｐゴシック" charset="0"/>
              </a:rPr>
              <a:t>Increase awareness, positive action, role models</a:t>
            </a:r>
          </a:p>
          <a:p>
            <a:pPr marL="0" indent="0">
              <a:buNone/>
            </a:pPr>
            <a:endParaRPr lang="en-GB" sz="1200" dirty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sz="2500" b="1" dirty="0">
                <a:solidFill>
                  <a:schemeClr val="tx2"/>
                </a:solidFill>
              </a:rPr>
              <a:t>Using Athena SWAN to drive process of cultural change</a:t>
            </a:r>
            <a:endParaRPr lang="en-GB" dirty="0">
              <a:latin typeface="Arial" charset="0"/>
              <a:ea typeface="ＭＳ Ｐゴシック" charset="0"/>
            </a:endParaRPr>
          </a:p>
          <a:p>
            <a:pPr marL="400050" lvl="1" indent="0"/>
            <a:endParaRPr lang="en-GB" sz="1400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EC3DEE8-7921-F84D-B372-773F13F843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8998840"/>
              </p:ext>
            </p:extLst>
          </p:nvPr>
        </p:nvGraphicFramePr>
        <p:xfrm>
          <a:off x="614735" y="1340768"/>
          <a:ext cx="7920880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0068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330200" y="908050"/>
            <a:ext cx="8489949" cy="129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New initiatives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330200" y="1762547"/>
            <a:ext cx="8705849" cy="3457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Professional &amp; technical support staff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Multiple disadvantages - protected characteristics</a:t>
            </a:r>
            <a:endParaRPr lang="en-US"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Bullying &amp; harassment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Wellbeing &amp; resilience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UK wide – new PI survey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Supported mentor scheme</a:t>
            </a:r>
          </a:p>
        </p:txBody>
      </p:sp>
      <p:pic>
        <p:nvPicPr>
          <p:cNvPr id="340" name="Shape 340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t="14287" r="-893" b="26858"/>
          <a:stretch/>
        </p:blipFill>
        <p:spPr>
          <a:xfrm>
            <a:off x="1547664" y="4158779"/>
            <a:ext cx="6169645" cy="2699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6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330200" y="908050"/>
            <a:ext cx="8489949" cy="129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UCL :</a:t>
            </a:r>
            <a:br>
              <a:rPr lang="en-US" sz="3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Finishing what Bentham started</a:t>
            </a:r>
            <a:br>
              <a:rPr lang="en-US" sz="3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0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330200" y="2220913"/>
            <a:ext cx="8705849" cy="3457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A78A54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n-US" sz="2800" b="1" i="0" u="none" strike="noStrike" cap="none" dirty="0" err="1">
                <a:solidFill>
                  <a:srgbClr val="A78A54"/>
                </a:solidFill>
                <a:latin typeface="Arial"/>
                <a:ea typeface="Arial"/>
                <a:cs typeface="Arial"/>
                <a:sym typeface="Arial"/>
              </a:rPr>
              <a:t>simplygoodpractice</a:t>
            </a:r>
            <a:endParaRPr lang="en-US" sz="2800" b="1" i="0" u="none" strike="noStrike" cap="none" dirty="0">
              <a:solidFill>
                <a:srgbClr val="A78A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lang="en-US" b="1" dirty="0">
                <a:solidFill>
                  <a:srgbClr val="A78A54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n-US" b="1" dirty="0" err="1">
                <a:solidFill>
                  <a:srgbClr val="A78A54"/>
                </a:solidFill>
                <a:latin typeface="Arial"/>
                <a:ea typeface="Arial"/>
                <a:cs typeface="Arial"/>
                <a:sym typeface="Arial"/>
              </a:rPr>
              <a:t>benefitsall</a:t>
            </a:r>
            <a:endParaRPr sz="2800" b="0" i="0" u="none" strike="noStrike" cap="none" dirty="0">
              <a:solidFill>
                <a:srgbClr val="A78A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Equity 50:50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 for next generation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Processes to facilitate equity by established leaders </a:t>
            </a:r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8184" y="764704"/>
            <a:ext cx="2877713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/>
          <p:nvPr/>
        </p:nvPicPr>
        <p:blipFill rotWithShape="1">
          <a:blip r:embed="rId4">
            <a:alphaModFix/>
          </a:blip>
          <a:srcRect t="14287" r="-893" b="26858"/>
          <a:stretch/>
        </p:blipFill>
        <p:spPr>
          <a:xfrm>
            <a:off x="827584" y="4745404"/>
            <a:ext cx="4734042" cy="207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 rotWithShape="1">
          <a:blip r:embed="rId5">
            <a:alphaModFix/>
          </a:blip>
          <a:srcRect l="42125" t="32602" r="25588" b="19415"/>
          <a:stretch/>
        </p:blipFill>
        <p:spPr>
          <a:xfrm>
            <a:off x="7164288" y="2348880"/>
            <a:ext cx="1511721" cy="1511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E310D4-DBB3-824F-B18A-E0EE2934C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5101" y="4721795"/>
            <a:ext cx="2328862" cy="20574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862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 dirty="0">
                <a:latin typeface="+mn-lt"/>
              </a:rPr>
              <a:t>Top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772816"/>
            <a:ext cx="8489950" cy="34575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Gather your enthusiasts</a:t>
            </a:r>
          </a:p>
          <a:p>
            <a:pPr>
              <a:spcBef>
                <a:spcPts val="0"/>
              </a:spcBef>
            </a:pPr>
            <a:r>
              <a:rPr lang="en-US" dirty="0"/>
              <a:t>Know your data</a:t>
            </a:r>
          </a:p>
          <a:p>
            <a:pPr>
              <a:spcBef>
                <a:spcPts val="0"/>
              </a:spcBef>
            </a:pPr>
            <a:r>
              <a:rPr lang="en-US" dirty="0"/>
              <a:t>Find your vision</a:t>
            </a:r>
          </a:p>
          <a:p>
            <a:pPr>
              <a:spcBef>
                <a:spcPts val="0"/>
              </a:spcBef>
            </a:pPr>
            <a:r>
              <a:rPr lang="en-US" dirty="0"/>
              <a:t>Identify your priorities</a:t>
            </a:r>
          </a:p>
          <a:p>
            <a:pPr>
              <a:spcBef>
                <a:spcPts val="0"/>
              </a:spcBef>
            </a:pPr>
            <a:r>
              <a:rPr lang="en-US" dirty="0"/>
              <a:t>Fix what is in your (immediate) power to change</a:t>
            </a:r>
          </a:p>
          <a:p>
            <a:pPr>
              <a:spcBef>
                <a:spcPts val="0"/>
              </a:spcBef>
            </a:pPr>
            <a:r>
              <a:rPr lang="en-US" dirty="0"/>
              <a:t>Plan actions to address priorities</a:t>
            </a:r>
          </a:p>
          <a:p>
            <a:pPr>
              <a:spcBef>
                <a:spcPts val="0"/>
              </a:spcBef>
            </a:pPr>
            <a:r>
              <a:rPr lang="en-US" dirty="0"/>
              <a:t>Implement and keep up the momentum</a:t>
            </a:r>
          </a:p>
          <a:p>
            <a:pPr>
              <a:spcBef>
                <a:spcPts val="0"/>
              </a:spcBef>
            </a:pPr>
            <a:r>
              <a:rPr lang="en-US" dirty="0"/>
              <a:t>Keep communicating the vision</a:t>
            </a:r>
          </a:p>
          <a:p>
            <a:pPr>
              <a:spcBef>
                <a:spcPts val="0"/>
              </a:spcBef>
            </a:pPr>
            <a:r>
              <a:rPr lang="en-US" dirty="0"/>
              <a:t>Monitor for impact</a:t>
            </a:r>
          </a:p>
          <a:p>
            <a:pPr>
              <a:spcBef>
                <a:spcPts val="0"/>
              </a:spcBef>
            </a:pPr>
            <a:r>
              <a:rPr lang="en-US" dirty="0"/>
              <a:t>Don’t reinvent the wheel</a:t>
            </a:r>
          </a:p>
          <a:p>
            <a:pPr>
              <a:spcBef>
                <a:spcPts val="0"/>
              </a:spcBef>
            </a:pPr>
            <a:r>
              <a:rPr lang="en-US" dirty="0"/>
              <a:t>Keep deepening and start to beacon</a:t>
            </a:r>
          </a:p>
        </p:txBody>
      </p:sp>
      <p:pic>
        <p:nvPicPr>
          <p:cNvPr id="4" name="Shape 3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72504" y="548679"/>
            <a:ext cx="3133393" cy="1728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813800" cy="1296988"/>
          </a:xfrm>
        </p:spPr>
        <p:txBody>
          <a:bodyPr/>
          <a:lstStyle/>
          <a:p>
            <a:r>
              <a:rPr lang="en-US" sz="2800" dirty="0">
                <a:solidFill>
                  <a:srgbClr val="C0A05D"/>
                </a:solidFill>
                <a:latin typeface="Arial" charset="0"/>
                <a:ea typeface="ＭＳ Ｐゴシック" charset="0"/>
                <a:cs typeface="ＭＳ Ｐゴシック" charset="0"/>
              </a:rPr>
              <a:t>8-step process of cultural change </a:t>
            </a:r>
            <a:br>
              <a:rPr lang="en-US" sz="2800" dirty="0">
                <a:solidFill>
                  <a:srgbClr val="C0A05D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to embed principles and practices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247557"/>
              </p:ext>
            </p:extLst>
          </p:nvPr>
        </p:nvGraphicFramePr>
        <p:xfrm>
          <a:off x="146050" y="2244361"/>
          <a:ext cx="8856663" cy="4424999"/>
        </p:xfrm>
        <a:graphic>
          <a:graphicData uri="http://schemas.openxmlformats.org/drawingml/2006/table">
            <a:tbl>
              <a:tblPr/>
              <a:tblGrid>
                <a:gridCol w="636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Step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Examples at the LMCB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Establishing a sense of urgency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Linking funding to Silver award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; Wanting to be the best at what we do (</a:t>
                      </a:r>
                      <a:r>
                        <a:rPr kumimoji="0" lang="en-GB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i.e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our science) and to be the first to win Silver (2009) then Gold (2016)!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Forming a powerful guiding coalition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The 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thena 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teering 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roup.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Creating a vision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Mantra ‘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simply good practice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’.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Communicating the vision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Embedding Athena updates in LMCB meetings; new website, many events, triennial Surveys.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8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Empowering others to act on the vision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New procedures 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(appraisal, minutes, action tracker); 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New tools 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(list of female seminar speakers, career timelines, postdoc &amp; student groups </a:t>
                      </a:r>
                      <a:r>
                        <a:rPr kumimoji="0" lang="en-GB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etc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); 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New actions 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(encouraging female applications for GL positions, supporting extension fellowships </a:t>
                      </a:r>
                      <a:r>
                        <a:rPr kumimoji="0" lang="en-GB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etc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). 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Planning for and creating short-term wins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Nominations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for awards whenever possible; 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Annual promotions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, bonuses and 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fellowship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successes; 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Athena awards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every 3 years. Kudos within UCL.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Consolidating improvements &amp; producing still more change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Surveys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; ASG implementing improved Silver actions and new actions; Developing Gold Action Plan; Helping others; Sharing the mantra wherever we are.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Institutionalising new approaches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LMCB acting as Champion and demonstrating Beacon activities 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– speaking, consultation, reading draft applications. ASG procedures &amp; actions considered best practice throughout LMCB and emulated. UCL &amp; elsewhere: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6050" y="2460385"/>
            <a:ext cx="8856663" cy="43204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46050" y="2934229"/>
            <a:ext cx="8856663" cy="125434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urved Left Arrow 7"/>
          <p:cNvSpPr/>
          <p:nvPr/>
        </p:nvSpPr>
        <p:spPr>
          <a:xfrm rot="10800000" flipH="1">
            <a:off x="611560" y="4260585"/>
            <a:ext cx="681534" cy="1624062"/>
          </a:xfrm>
          <a:prstGeom prst="curvedLef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300" y="4181731"/>
            <a:ext cx="326257" cy="2211536"/>
            <a:chOff x="114300" y="3782194"/>
            <a:chExt cx="326257" cy="2211536"/>
          </a:xfrm>
        </p:grpSpPr>
        <p:sp>
          <p:nvSpPr>
            <p:cNvPr id="10" name="Down Arrow 9"/>
            <p:cNvSpPr/>
            <p:nvPr/>
          </p:nvSpPr>
          <p:spPr>
            <a:xfrm>
              <a:off x="114300" y="3782194"/>
              <a:ext cx="326257" cy="432718"/>
            </a:xfrm>
            <a:prstGeom prst="downArrow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114300" y="4437112"/>
              <a:ext cx="326257" cy="432718"/>
            </a:xfrm>
            <a:prstGeom prst="downArrow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114300" y="5052392"/>
              <a:ext cx="326257" cy="432718"/>
            </a:xfrm>
            <a:prstGeom prst="downArrow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14300" y="5561012"/>
              <a:ext cx="326257" cy="432718"/>
            </a:xfrm>
            <a:prstGeom prst="downArrow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DEE14DC-1767-EE43-B6C7-4BF857EEC23C}"/>
              </a:ext>
            </a:extLst>
          </p:cNvPr>
          <p:cNvSpPr txBox="1"/>
          <p:nvPr/>
        </p:nvSpPr>
        <p:spPr>
          <a:xfrm>
            <a:off x="7308304" y="65240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Kotter HBR 2007</a:t>
            </a:r>
          </a:p>
        </p:txBody>
      </p:sp>
    </p:spTree>
    <p:extLst>
      <p:ext uri="{BB962C8B-B14F-4D97-AF65-F5344CB8AC3E}">
        <p14:creationId xmlns:p14="http://schemas.microsoft.com/office/powerpoint/2010/main" val="339960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813800" cy="1296988"/>
          </a:xfrm>
        </p:spPr>
        <p:txBody>
          <a:bodyPr/>
          <a:lstStyle/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LMCB </a:t>
            </a:r>
            <a:r>
              <a:rPr lang="mr-IN" sz="3200" dirty="0"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PG research institute</a:t>
            </a:r>
            <a:br>
              <a:rPr lang="en-US" sz="2800" dirty="0">
                <a:solidFill>
                  <a:srgbClr val="C0A05D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800" dirty="0">
              <a:solidFill>
                <a:srgbClr val="C0A05D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0" y="2451934"/>
            <a:ext cx="9144000" cy="3671962"/>
            <a:chOff x="0" y="2708076"/>
            <a:chExt cx="9144000" cy="3671962"/>
          </a:xfrm>
        </p:grpSpPr>
        <p:pic>
          <p:nvPicPr>
            <p:cNvPr id="40" name="Content Placeholder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26" r="2855" b="20842"/>
            <a:stretch>
              <a:fillRect/>
            </a:stretch>
          </p:blipFill>
          <p:spPr bwMode="auto">
            <a:xfrm>
              <a:off x="541089" y="3212976"/>
              <a:ext cx="8207375" cy="3167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" name="Title 1"/>
            <p:cNvSpPr txBox="1">
              <a:spLocks/>
            </p:cNvSpPr>
            <p:nvPr/>
          </p:nvSpPr>
          <p:spPr bwMode="auto">
            <a:xfrm>
              <a:off x="0" y="2708076"/>
              <a:ext cx="9144000" cy="129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pitchFamily="-112" charset="0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pitchFamily="-112" charset="0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pitchFamily="-112" charset="0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pitchFamily="-112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pitchFamily="-112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pitchFamily="-112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pitchFamily="-112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pitchFamily="-112" charset="0"/>
                </a:defRPr>
              </a:lvl9pPr>
            </a:lstStyle>
            <a:p>
              <a:pPr lvl="1" algn="ctr"/>
              <a:r>
                <a:rPr lang="en-GB" sz="2400" dirty="0">
                  <a:latin typeface="Arial" charset="0"/>
                  <a:ea typeface="ＭＳ Ｐゴシック" charset="0"/>
                </a:rPr>
                <a:t>ASG; </a:t>
              </a:r>
              <a:r>
                <a:rPr lang="en-GB" sz="2400" dirty="0">
                  <a:solidFill>
                    <a:srgbClr val="FF0000"/>
                  </a:solidFill>
                  <a:latin typeface="Arial" charset="0"/>
                  <a:ea typeface="ＭＳ Ｐゴシック" charset="0"/>
                </a:rPr>
                <a:t>a fantastic Athena Steering Group</a:t>
              </a:r>
            </a:p>
            <a:p>
              <a:pPr lvl="1"/>
              <a:endParaRPr lang="en-GB" sz="2400" dirty="0">
                <a:solidFill>
                  <a:srgbClr val="FF0000"/>
                </a:solidFill>
                <a:latin typeface="Arial" charset="0"/>
                <a:ea typeface="ＭＳ Ｐゴシック" charset="0"/>
              </a:endParaRPr>
            </a:p>
            <a:p>
              <a:pPr lvl="1"/>
              <a:endParaRPr lang="en-GB" sz="2400" dirty="0">
                <a:solidFill>
                  <a:srgbClr val="FF0000"/>
                </a:solidFill>
                <a:latin typeface="Arial" charset="0"/>
                <a:ea typeface="ＭＳ Ｐゴシック" charset="0"/>
              </a:endParaRPr>
            </a:p>
            <a:p>
              <a:pPr lvl="1"/>
              <a:endParaRPr lang="en-GB" sz="2400" dirty="0">
                <a:solidFill>
                  <a:srgbClr val="FF0000"/>
                </a:solidFill>
                <a:latin typeface="Arial" charset="0"/>
                <a:ea typeface="ＭＳ Ｐゴシック" charset="0"/>
              </a:endParaRPr>
            </a:p>
            <a:p>
              <a:pPr lvl="1"/>
              <a:endParaRPr lang="en-GB" sz="2400" dirty="0">
                <a:solidFill>
                  <a:srgbClr val="FF0000"/>
                </a:solidFill>
                <a:latin typeface="Arial" charset="0"/>
                <a:ea typeface="ＭＳ Ｐゴシック" charset="0"/>
              </a:endParaRPr>
            </a:p>
            <a:p>
              <a:pPr lvl="1"/>
              <a:endParaRPr lang="en-GB" sz="2400" dirty="0">
                <a:solidFill>
                  <a:srgbClr val="FF0000"/>
                </a:solidFill>
                <a:latin typeface="Arial" charset="0"/>
                <a:ea typeface="ＭＳ Ｐゴシック" charset="0"/>
              </a:endParaRPr>
            </a:p>
            <a:p>
              <a:pPr lvl="1"/>
              <a:endParaRPr lang="en-GB" sz="2400" dirty="0">
                <a:solidFill>
                  <a:srgbClr val="FF0000"/>
                </a:solidFill>
                <a:latin typeface="Arial" charset="0"/>
                <a:ea typeface="ＭＳ Ｐゴシック" charset="0"/>
              </a:endParaRPr>
            </a:p>
            <a:p>
              <a:pPr lvl="1"/>
              <a:endParaRPr lang="en-GB" sz="2400" dirty="0">
                <a:solidFill>
                  <a:srgbClr val="FF0000"/>
                </a:solidFill>
                <a:latin typeface="Arial" charset="0"/>
                <a:ea typeface="ＭＳ Ｐゴシック" charset="0"/>
              </a:endParaRPr>
            </a:p>
            <a:p>
              <a:pPr lvl="1"/>
              <a:endParaRPr lang="en-GB" sz="2400" dirty="0">
                <a:solidFill>
                  <a:srgbClr val="FF0000"/>
                </a:solidFill>
                <a:latin typeface="Arial" charset="0"/>
                <a:ea typeface="ＭＳ Ｐゴシック" charset="0"/>
              </a:endParaRPr>
            </a:p>
            <a:p>
              <a:pPr lvl="1"/>
              <a:endParaRPr lang="en-GB" sz="2400" dirty="0">
                <a:solidFill>
                  <a:srgbClr val="FF0000"/>
                </a:solidFill>
                <a:latin typeface="Arial" charset="0"/>
                <a:ea typeface="ＭＳ Ｐゴシック" charset="0"/>
              </a:endParaRPr>
            </a:p>
            <a:p>
              <a:pPr algn="ctr"/>
              <a:r>
                <a:rPr lang="en-GB" sz="2400" dirty="0">
                  <a:solidFill>
                    <a:schemeClr val="tx1"/>
                  </a:solidFill>
                  <a:latin typeface="Arial" charset="0"/>
                  <a:ea typeface="ＭＳ Ｐゴシック" charset="0"/>
                </a:rPr>
                <a:t>enthusiastic – representative – owned areas – good practice</a:t>
              </a:r>
            </a:p>
            <a:p>
              <a:pPr lvl="1" algn="ctr"/>
              <a:r>
                <a:rPr lang="en-GB" sz="2400" dirty="0">
                  <a:solidFill>
                    <a:schemeClr val="tx1"/>
                  </a:solidFill>
                  <a:latin typeface="Arial" charset="0"/>
                  <a:ea typeface="ＭＳ Ｐゴシック" charset="0"/>
                </a:rPr>
                <a:t>50:50</a:t>
              </a:r>
              <a:br>
                <a:rPr lang="en-GB" sz="2400" dirty="0">
                  <a:solidFill>
                    <a:srgbClr val="FF0000"/>
                  </a:solidFill>
                  <a:latin typeface="Arial" charset="0"/>
                  <a:ea typeface="ＭＳ Ｐゴシック" charset="0"/>
                </a:rPr>
              </a:br>
              <a:endParaRPr lang="en-US" sz="2400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6" name="Picture 3">
            <a:extLst>
              <a:ext uri="{FF2B5EF4-FFF2-40B4-BE49-F238E27FC236}">
                <a16:creationId xmlns:a16="http://schemas.microsoft.com/office/drawing/2014/main" id="{7200FA83-C173-9140-9BF9-F2AE513E7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630390"/>
            <a:ext cx="1731133" cy="193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005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Mantra </a:t>
            </a:r>
            <a:r>
              <a:rPr lang="en-US" dirty="0">
                <a:solidFill>
                  <a:srgbClr val="FFC000"/>
                </a:solidFill>
                <a:latin typeface="Arial" charset="0"/>
                <a:ea typeface="ＭＳ Ｐゴシック" charset="0"/>
                <a:cs typeface="ＭＳ Ｐゴシック" charset="0"/>
              </a:rPr>
              <a:t>#</a:t>
            </a:r>
            <a:r>
              <a:rPr lang="en-US" dirty="0" err="1">
                <a:solidFill>
                  <a:srgbClr val="FFC000"/>
                </a:solidFill>
                <a:latin typeface="Arial" charset="0"/>
                <a:ea typeface="ＭＳ Ｐゴシック" charset="0"/>
                <a:cs typeface="ＭＳ Ｐゴシック" charset="0"/>
              </a:rPr>
              <a:t>simplygoodpractice</a:t>
            </a:r>
            <a:b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Simple </a:t>
            </a:r>
          </a:p>
          <a:p>
            <a:pPr>
              <a:defRPr/>
            </a:pPr>
            <a:r>
              <a:rPr lang="en-US" altLang="en-US" dirty="0"/>
              <a:t>Benefits all - no-one can object (F&gt;M)</a:t>
            </a:r>
          </a:p>
          <a:p>
            <a:pPr>
              <a:defRPr/>
            </a:pPr>
            <a:r>
              <a:rPr lang="en-US" altLang="en-US" dirty="0"/>
              <a:t>Use to inform/assess everything we do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altLang="en-US" dirty="0"/>
              <a:t>Ask: is it good practice?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altLang="en-US" dirty="0"/>
              <a:t>No: fix or improve</a:t>
            </a:r>
          </a:p>
          <a:p>
            <a:pPr marL="342900" lvl="1" indent="-342900">
              <a:buSzTx/>
              <a:buFontTx/>
              <a:buChar char="•"/>
              <a:defRPr/>
            </a:pPr>
            <a:r>
              <a:rPr lang="en-US" altLang="en-US" sz="2800" dirty="0"/>
              <a:t>Use to promote everything we do</a:t>
            </a:r>
          </a:p>
          <a:p>
            <a:pPr marL="742950" lvl="2" indent="-342900">
              <a:defRPr/>
            </a:pPr>
            <a:r>
              <a:rPr lang="en-US" altLang="en-US" sz="2400" dirty="0"/>
              <a:t>Twitter, conversation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altLang="en-US" dirty="0"/>
              <a:t>Also what others do</a:t>
            </a:r>
          </a:p>
        </p:txBody>
      </p:sp>
      <p:pic>
        <p:nvPicPr>
          <p:cNvPr id="1945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641850"/>
            <a:ext cx="2328862" cy="20574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02"/>
          <a:stretch>
            <a:fillRect/>
          </a:stretch>
        </p:blipFill>
        <p:spPr bwMode="auto">
          <a:xfrm>
            <a:off x="7104063" y="2420938"/>
            <a:ext cx="1884362" cy="216058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09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813800" cy="1296988"/>
          </a:xfrm>
        </p:spPr>
        <p:txBody>
          <a:bodyPr/>
          <a:lstStyle/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LMCB </a:t>
            </a:r>
            <a:r>
              <a:rPr lang="mr-IN" sz="3200" dirty="0"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PG research institute</a:t>
            </a:r>
            <a:br>
              <a:rPr lang="en-US" sz="2800" dirty="0">
                <a:solidFill>
                  <a:srgbClr val="C0A05D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800" dirty="0">
              <a:solidFill>
                <a:srgbClr val="C0A05D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1562" y="2564904"/>
            <a:ext cx="7920878" cy="1360778"/>
            <a:chOff x="611562" y="2564904"/>
            <a:chExt cx="7920878" cy="1360778"/>
          </a:xfrm>
        </p:grpSpPr>
        <p:grpSp>
          <p:nvGrpSpPr>
            <p:cNvPr id="16" name="Group 15"/>
            <p:cNvGrpSpPr/>
            <p:nvPr/>
          </p:nvGrpSpPr>
          <p:grpSpPr>
            <a:xfrm>
              <a:off x="611562" y="2564904"/>
              <a:ext cx="7920878" cy="1360778"/>
              <a:chOff x="611562" y="2564904"/>
              <a:chExt cx="7920878" cy="1360778"/>
            </a:xfrm>
          </p:grpSpPr>
          <p:sp>
            <p:nvSpPr>
              <p:cNvPr id="19" name="TextBox 18"/>
              <p:cNvSpPr txBox="1"/>
              <p:nvPr/>
            </p:nvSpPr>
            <p:spPr>
              <a:xfrm rot="16200000">
                <a:off x="407198" y="3269136"/>
                <a:ext cx="820313" cy="411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LMCB </a:t>
                </a:r>
              </a:p>
            </p:txBody>
          </p:sp>
          <p:sp>
            <p:nvSpPr>
              <p:cNvPr id="20" name="Chevron 19"/>
              <p:cNvSpPr/>
              <p:nvPr/>
            </p:nvSpPr>
            <p:spPr>
              <a:xfrm>
                <a:off x="3821585" y="3078925"/>
                <a:ext cx="1724580" cy="846757"/>
              </a:xfrm>
              <a:prstGeom prst="chevr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Chevron 20"/>
              <p:cNvSpPr/>
              <p:nvPr/>
            </p:nvSpPr>
            <p:spPr>
              <a:xfrm>
                <a:off x="5117202" y="3078925"/>
                <a:ext cx="2202762" cy="846757"/>
              </a:xfrm>
              <a:prstGeom prst="chevr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Chevron 21"/>
              <p:cNvSpPr/>
              <p:nvPr/>
            </p:nvSpPr>
            <p:spPr>
              <a:xfrm>
                <a:off x="6725960" y="3078925"/>
                <a:ext cx="1806480" cy="846757"/>
              </a:xfrm>
              <a:prstGeom prst="chevron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203107" y="3267720"/>
                <a:ext cx="858919" cy="242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Lecturer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447633" y="3165307"/>
                <a:ext cx="1582099" cy="651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Senior lecturer</a:t>
                </a:r>
              </a:p>
              <a:p>
                <a:r>
                  <a:rPr lang="en-US" sz="1600" dirty="0"/>
                  <a:t>Reader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156601" y="3268712"/>
                <a:ext cx="950393" cy="242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Professor</a:t>
                </a:r>
              </a:p>
            </p:txBody>
          </p:sp>
          <p:sp>
            <p:nvSpPr>
              <p:cNvPr id="26" name="Pentagon 25"/>
              <p:cNvSpPr/>
              <p:nvPr/>
            </p:nvSpPr>
            <p:spPr>
              <a:xfrm>
                <a:off x="2319290" y="3078924"/>
                <a:ext cx="1486061" cy="846756"/>
              </a:xfrm>
              <a:prstGeom prst="homePlat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483768" y="3296028"/>
                <a:ext cx="829729" cy="242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Postdoc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327342" y="2564904"/>
                <a:ext cx="2647743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Our academic pipeline</a:t>
                </a:r>
              </a:p>
            </p:txBody>
          </p:sp>
        </p:grpSp>
        <p:sp>
          <p:nvSpPr>
            <p:cNvPr id="17" name="Pentagon 16"/>
            <p:cNvSpPr/>
            <p:nvPr/>
          </p:nvSpPr>
          <p:spPr>
            <a:xfrm>
              <a:off x="1023148" y="3078924"/>
              <a:ext cx="1486061" cy="846756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608" y="3296028"/>
              <a:ext cx="10059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Postgrad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3528" y="3933056"/>
            <a:ext cx="8952843" cy="2946400"/>
            <a:chOff x="323528" y="4010992"/>
            <a:chExt cx="8952843" cy="2946400"/>
          </a:xfrm>
        </p:grpSpPr>
        <p:graphicFrame>
          <p:nvGraphicFramePr>
            <p:cNvPr id="30" name="Chart 29"/>
            <p:cNvGraphicFramePr/>
            <p:nvPr>
              <p:extLst/>
            </p:nvPr>
          </p:nvGraphicFramePr>
          <p:xfrm>
            <a:off x="323528" y="4010992"/>
            <a:ext cx="8952843" cy="2946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4160848" y="6372616"/>
              <a:ext cx="749199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Lecturer</a:t>
              </a:r>
            </a:p>
            <a:p>
              <a:endParaRPr lang="en-US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86727" y="6372616"/>
              <a:ext cx="1228146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Senior lecturer/</a:t>
              </a:r>
            </a:p>
            <a:p>
              <a:pPr algn="ctr"/>
              <a:r>
                <a:rPr lang="en-US" sz="1200" dirty="0"/>
                <a:t>Reader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41168" y="6372616"/>
              <a:ext cx="843200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Professor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55443" y="6372616"/>
              <a:ext cx="740708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Postdoc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08908" y="6372616"/>
              <a:ext cx="800595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Postgrad</a:t>
              </a: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3044291" y="4994649"/>
            <a:ext cx="1439744" cy="4496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484035" y="5444344"/>
            <a:ext cx="3040293" cy="1448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630390"/>
            <a:ext cx="1731133" cy="193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15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/>
          </p:nvPr>
        </p:nvGraphicFramePr>
        <p:xfrm>
          <a:off x="-828600" y="2174702"/>
          <a:ext cx="5467350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/>
          </p:nvPr>
        </p:nvGraphicFramePr>
        <p:xfrm>
          <a:off x="3685282" y="2174702"/>
          <a:ext cx="5467350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 dirty="0">
                <a:latin typeface="+mn-lt"/>
              </a:rPr>
              <a:t>Know our data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New - Career tracking next steps</a:t>
            </a:r>
          </a:p>
        </p:txBody>
      </p:sp>
    </p:spTree>
    <p:extLst>
      <p:ext uri="{BB962C8B-B14F-4D97-AF65-F5344CB8AC3E}">
        <p14:creationId xmlns:p14="http://schemas.microsoft.com/office/powerpoint/2010/main" val="107074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Know our data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New - Career tracking to </a:t>
            </a:r>
            <a:r>
              <a:rPr lang="en-GB" dirty="0">
                <a:latin typeface="+mn-lt"/>
              </a:rPr>
              <a:t>PI /</a:t>
            </a:r>
            <a:r>
              <a:rPr lang="en-US" dirty="0">
                <a:latin typeface="+mn-lt"/>
              </a:rPr>
              <a:t> GLs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-468560" y="2560598"/>
          <a:ext cx="4816475" cy="3133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/>
          </p:nvPr>
        </p:nvGraphicFramePr>
        <p:xfrm>
          <a:off x="4462115" y="2564904"/>
          <a:ext cx="4816475" cy="328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588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New procedures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= doing things differently (better)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708275"/>
            <a:ext cx="8813800" cy="3457575"/>
          </a:xfrm>
        </p:spPr>
        <p:txBody>
          <a:bodyPr/>
          <a:lstStyle/>
          <a:p>
            <a:r>
              <a:rPr lang="en-US" dirty="0"/>
              <a:t>Appraisal checklist – now FLS = Beacon</a:t>
            </a:r>
            <a:endParaRPr lang="en-GB" dirty="0"/>
          </a:p>
          <a:p>
            <a:pPr lvl="1"/>
            <a:r>
              <a:rPr lang="en-GB" dirty="0"/>
              <a:t>discussion on </a:t>
            </a:r>
            <a:r>
              <a:rPr lang="en-US" dirty="0"/>
              <a:t>career, promotion</a:t>
            </a:r>
          </a:p>
          <a:p>
            <a:r>
              <a:rPr lang="en-US" dirty="0"/>
              <a:t>Agenda against strategy</a:t>
            </a:r>
          </a:p>
          <a:p>
            <a:r>
              <a:rPr lang="en-US" dirty="0"/>
              <a:t>Publish minutes</a:t>
            </a:r>
          </a:p>
          <a:p>
            <a:r>
              <a:rPr lang="en-US" dirty="0"/>
              <a:t>Action tracking</a:t>
            </a:r>
          </a:p>
          <a:p>
            <a:r>
              <a:rPr lang="en-US" dirty="0"/>
              <a:t>Monitoring progress</a:t>
            </a:r>
          </a:p>
          <a:p>
            <a:r>
              <a:rPr lang="en-US" dirty="0"/>
              <a:t>Survey every 3 </a:t>
            </a:r>
            <a:r>
              <a:rPr lang="en-US" dirty="0" err="1"/>
              <a:t>yrs</a:t>
            </a:r>
            <a:r>
              <a:rPr lang="en-US" dirty="0"/>
              <a:t> = Beacon</a:t>
            </a:r>
          </a:p>
        </p:txBody>
      </p:sp>
    </p:spTree>
    <p:extLst>
      <p:ext uri="{BB962C8B-B14F-4D97-AF65-F5344CB8AC3E}">
        <p14:creationId xmlns:p14="http://schemas.microsoft.com/office/powerpoint/2010/main" val="17204747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5"/>
</p:tagLst>
</file>

<file path=ppt/theme/theme1.xml><?xml version="1.0" encoding="utf-8"?>
<a:theme xmlns:a="http://schemas.openxmlformats.org/drawingml/2006/main" name="LMCB Athena G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5A1B31"/>
        </a:dk2>
        <a:lt2>
          <a:srgbClr val="808080"/>
        </a:lt2>
        <a:accent1>
          <a:srgbClr val="7FA1AC"/>
        </a:accent1>
        <a:accent2>
          <a:srgbClr val="C88BA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B57D99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Blank Presentation 15">
    <a:dk1>
      <a:srgbClr val="000000"/>
    </a:dk1>
    <a:lt1>
      <a:srgbClr val="FFFFFF"/>
    </a:lt1>
    <a:dk2>
      <a:srgbClr val="5A1B31"/>
    </a:dk2>
    <a:lt2>
      <a:srgbClr val="808080"/>
    </a:lt2>
    <a:accent1>
      <a:srgbClr val="7FA1AC"/>
    </a:accent1>
    <a:accent2>
      <a:srgbClr val="C88BA9"/>
    </a:accent2>
    <a:accent3>
      <a:srgbClr val="FFFFFF"/>
    </a:accent3>
    <a:accent4>
      <a:srgbClr val="000000"/>
    </a:accent4>
    <a:accent5>
      <a:srgbClr val="C0CDD2"/>
    </a:accent5>
    <a:accent6>
      <a:srgbClr val="B57D99"/>
    </a:accent6>
    <a:hlink>
      <a:srgbClr val="4B4620"/>
    </a:hlink>
    <a:folHlink>
      <a:srgbClr val="B25D86"/>
    </a:folHlink>
  </a:clrScheme>
  <a:fontScheme name="Blank Presentatio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146792</TotalTime>
  <Words>1134</Words>
  <Application>Microsoft Macintosh PowerPoint</Application>
  <PresentationFormat>On-screen Show (4:3)</PresentationFormat>
  <Paragraphs>210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ＭＳ ゴシック</vt:lpstr>
      <vt:lpstr>ＭＳ Ｐゴシック</vt:lpstr>
      <vt:lpstr>Arial</vt:lpstr>
      <vt:lpstr>Calibri</vt:lpstr>
      <vt:lpstr>Franklin Gothic Book</vt:lpstr>
      <vt:lpstr>Helvetica</vt:lpstr>
      <vt:lpstr>Mangal</vt:lpstr>
      <vt:lpstr>Wingdings</vt:lpstr>
      <vt:lpstr>LMCB Athena GL</vt:lpstr>
      <vt:lpstr>How we found Gold at UCL: Leading the way by simply good practice </vt:lpstr>
      <vt:lpstr>LMCB: Aiming for fairness &amp; excellence  = aiming for Gold</vt:lpstr>
      <vt:lpstr>8-step process of cultural change  to embed principles and practices</vt:lpstr>
      <vt:lpstr>LMCB – PG research institute </vt:lpstr>
      <vt:lpstr>Mantra #simplygoodpractice </vt:lpstr>
      <vt:lpstr>LMCB – PG research institute </vt:lpstr>
      <vt:lpstr>Know our data New - Career tracking next steps</vt:lpstr>
      <vt:lpstr>Know our data New - Career tracking to PI / GLs</vt:lpstr>
      <vt:lpstr>New procedures = doing things differently (better)</vt:lpstr>
      <vt:lpstr>Plugging the leaky pipeline </vt:lpstr>
      <vt:lpstr>Beacon - Encourage Females to apply </vt:lpstr>
      <vt:lpstr>PowerPoint Presentation</vt:lpstr>
      <vt:lpstr>Beacon – Future Group Leaders</vt:lpstr>
      <vt:lpstr>Beacon – Student Career Timeline</vt:lpstr>
      <vt:lpstr>Surveys – example of impact</vt:lpstr>
      <vt:lpstr>Institutionalising – becoming the norm</vt:lpstr>
      <vt:lpstr>PowerPoint Presentation</vt:lpstr>
      <vt:lpstr>Beacon - Role models - Identifiable</vt:lpstr>
      <vt:lpstr>PowerPoint Presentation</vt:lpstr>
      <vt:lpstr>New initiatives</vt:lpstr>
      <vt:lpstr>UCL : Finishing what Bentham started </vt:lpstr>
      <vt:lpstr>Top tips</vt:lpstr>
    </vt:vector>
  </TitlesOfParts>
  <Company>LMCB MRC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</dc:creator>
  <cp:lastModifiedBy>Mole, Sara</cp:lastModifiedBy>
  <cp:revision>654</cp:revision>
  <cp:lastPrinted>2017-02-27T08:56:31Z</cp:lastPrinted>
  <dcterms:created xsi:type="dcterms:W3CDTF">2011-10-10T16:13:20Z</dcterms:created>
  <dcterms:modified xsi:type="dcterms:W3CDTF">2018-09-19T16:42:58Z</dcterms:modified>
</cp:coreProperties>
</file>