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A00"/>
    <a:srgbClr val="810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272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AA00"/>
          </a:solidFill>
          <a:ln>
            <a:solidFill>
              <a:srgbClr val="810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2800" y="1122363"/>
            <a:ext cx="11041457" cy="2387600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Medicine degree (</a:t>
            </a:r>
            <a:r>
              <a:rPr lang="en-US" dirty="0" err="1" smtClean="0"/>
              <a:t>MBChB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0255" y="3602038"/>
            <a:ext cx="91440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7" y="282182"/>
            <a:ext cx="4931674" cy="8961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32" y="4412136"/>
            <a:ext cx="9407770" cy="244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3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84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06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0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05455"/>
            <a:ext cx="5181600" cy="377150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05455"/>
            <a:ext cx="5181600" cy="377150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1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08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3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17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17E99-E68E-4F48-8A86-EA6C795BDD1B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4AAC3B-6890-4D9F-8D10-E22AC59DD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9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01953"/>
            <a:ext cx="10515600" cy="903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18223"/>
            <a:ext cx="10515600" cy="4260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389185"/>
          </a:xfrm>
          <a:prstGeom prst="rect">
            <a:avLst/>
          </a:prstGeom>
          <a:solidFill>
            <a:srgbClr val="F4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4AA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4" y="-93001"/>
            <a:ext cx="5899638" cy="1706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254442"/>
            <a:ext cx="4176518" cy="75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1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Professor David </a:t>
            </a:r>
            <a:r>
              <a:rPr lang="en-GB" sz="3200" dirty="0" err="1" smtClean="0"/>
              <a:t>Kluth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Dean of Undergraduate Medicine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7730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Medicine at Edinburgh (</a:t>
            </a:r>
            <a:r>
              <a:rPr lang="en-GB" dirty="0" err="1" smtClean="0"/>
              <a:t>MBChB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8C4D6-653B-024F-ABBD-950E96019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year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Year 1 and 2 integrated course bringing together biomedical and sociological knowledge</a:t>
            </a:r>
          </a:p>
          <a:p>
            <a:r>
              <a:rPr lang="en-US" dirty="0" err="1"/>
              <a:t>Honours</a:t>
            </a:r>
            <a:r>
              <a:rPr lang="en-US" dirty="0"/>
              <a:t> Degree in Year 3</a:t>
            </a:r>
          </a:p>
          <a:p>
            <a:r>
              <a:rPr lang="en-US" dirty="0"/>
              <a:t>Years 4-6 clinical experience and apprenticeship</a:t>
            </a:r>
          </a:p>
        </p:txBody>
      </p:sp>
    </p:spTree>
    <p:extLst>
      <p:ext uri="{BB962C8B-B14F-4D97-AF65-F5344CB8AC3E}">
        <p14:creationId xmlns:p14="http://schemas.microsoft.com/office/powerpoint/2010/main" val="195230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/>
        </p:nvSpPr>
        <p:spPr>
          <a:xfrm>
            <a:off x="344611" y="1660768"/>
            <a:ext cx="11580299" cy="49627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/>
              <a:t/>
            </a:r>
            <a:br>
              <a:rPr lang="en-US" sz="4200" b="1" dirty="0"/>
            </a:br>
            <a:endParaRPr lang="en-GB" sz="4200" b="1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2FA30A-9BF3-B84B-AD6B-0E6666F259EB}"/>
              </a:ext>
            </a:extLst>
          </p:cNvPr>
          <p:cNvSpPr/>
          <p:nvPr/>
        </p:nvSpPr>
        <p:spPr>
          <a:xfrm>
            <a:off x="1491859" y="2301498"/>
            <a:ext cx="6641025" cy="658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Biomedical modules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371A18-5BED-4442-A9A0-2CCE71D1D800}"/>
              </a:ext>
            </a:extLst>
          </p:cNvPr>
          <p:cNvSpPr/>
          <p:nvPr/>
        </p:nvSpPr>
        <p:spPr>
          <a:xfrm>
            <a:off x="1491857" y="3928950"/>
            <a:ext cx="6641025" cy="65867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Socio-ethical  knowledge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833291-A357-2E46-9C63-97506370A4B2}"/>
              </a:ext>
            </a:extLst>
          </p:cNvPr>
          <p:cNvSpPr/>
          <p:nvPr/>
        </p:nvSpPr>
        <p:spPr>
          <a:xfrm>
            <a:off x="1491857" y="3127683"/>
            <a:ext cx="6641025" cy="6586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Knowledge to Clinical Practice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E23ACF-6590-2E47-87FF-EB3B5F6B7ADA}"/>
              </a:ext>
            </a:extLst>
          </p:cNvPr>
          <p:cNvSpPr/>
          <p:nvPr/>
        </p:nvSpPr>
        <p:spPr>
          <a:xfrm>
            <a:off x="1491858" y="4726588"/>
            <a:ext cx="6641025" cy="6586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Research and evidence-based medicine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6F6E73-526E-D847-8C68-CFDDC91F31FF}"/>
              </a:ext>
            </a:extLst>
          </p:cNvPr>
          <p:cNvSpPr/>
          <p:nvPr/>
        </p:nvSpPr>
        <p:spPr>
          <a:xfrm>
            <a:off x="1491857" y="5607871"/>
            <a:ext cx="6641025" cy="6586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Professional skills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C4A459-E56D-C046-A22B-0EAC5E79A9BD}"/>
              </a:ext>
            </a:extLst>
          </p:cNvPr>
          <p:cNvSpPr txBox="1"/>
          <p:nvPr/>
        </p:nvSpPr>
        <p:spPr>
          <a:xfrm>
            <a:off x="743919" y="1543948"/>
            <a:ext cx="2803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Years 1 and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B7C14-FE53-564A-8B80-2F06BA87ECC9}"/>
              </a:ext>
            </a:extLst>
          </p:cNvPr>
          <p:cNvSpPr txBox="1"/>
          <p:nvPr/>
        </p:nvSpPr>
        <p:spPr>
          <a:xfrm>
            <a:off x="8737967" y="2944329"/>
            <a:ext cx="3211135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Lectures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Anatomy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prosection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Problem based learning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Computer labs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Clinical skills lab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Communication workshops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GP surgeries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Online resources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18E761-14CC-7A4D-996B-B890ECA9D759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8132884" y="2630837"/>
            <a:ext cx="605083" cy="3280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CEA094-396A-924C-BE6D-F727501F625D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8132882" y="5498874"/>
            <a:ext cx="605085" cy="4383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DC8BC1A-F40E-B44D-84C3-427FA6001625}"/>
              </a:ext>
            </a:extLst>
          </p:cNvPr>
          <p:cNvSpPr txBox="1"/>
          <p:nvPr/>
        </p:nvSpPr>
        <p:spPr>
          <a:xfrm>
            <a:off x="8950271" y="1766850"/>
            <a:ext cx="269387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Teaching and Learning</a:t>
            </a:r>
          </a:p>
        </p:txBody>
      </p:sp>
    </p:spTree>
    <p:extLst>
      <p:ext uri="{BB962C8B-B14F-4D97-AF65-F5344CB8AC3E}">
        <p14:creationId xmlns:p14="http://schemas.microsoft.com/office/powerpoint/2010/main" val="426195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/>
        </p:nvSpPr>
        <p:spPr>
          <a:xfrm>
            <a:off x="344611" y="1660768"/>
            <a:ext cx="11580299" cy="49627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/>
              <a:t/>
            </a:r>
            <a:br>
              <a:rPr lang="en-US" sz="4200" b="1" dirty="0"/>
            </a:br>
            <a:endParaRPr lang="en-GB" sz="4200" b="1" dirty="0"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C4A459-E56D-C046-A22B-0EAC5E79A9BD}"/>
              </a:ext>
            </a:extLst>
          </p:cNvPr>
          <p:cNvSpPr txBox="1"/>
          <p:nvPr/>
        </p:nvSpPr>
        <p:spPr>
          <a:xfrm>
            <a:off x="743919" y="1543948"/>
            <a:ext cx="5306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Years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 –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Honours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B4BAD2-8F3E-D141-BE1F-99180EF4020E}"/>
              </a:ext>
            </a:extLst>
          </p:cNvPr>
          <p:cNvSpPr txBox="1"/>
          <p:nvPr/>
        </p:nvSpPr>
        <p:spPr>
          <a:xfrm>
            <a:off x="743919" y="2333685"/>
            <a:ext cx="1081006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Wide range of intercalated degrees available (25-30 in total)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Biomedical Sciences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Neuroscience, physiology,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immunology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Clinical medicine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Healthcare science,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Anaesthetics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critical care, Global health, Reproductive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medicine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Medical humanities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Literature in medicine, Anthropology,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bioethics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others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Psychology, sports medicine, anatomy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098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6B4E27-19BA-E04A-8244-FF0F8C17E375}"/>
              </a:ext>
            </a:extLst>
          </p:cNvPr>
          <p:cNvSpPr txBox="1"/>
          <p:nvPr/>
        </p:nvSpPr>
        <p:spPr>
          <a:xfrm>
            <a:off x="846552" y="1602792"/>
            <a:ext cx="9323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4 – Three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rotations of 10 weeks each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FA47160-64FF-8D40-A9DA-AB20035D892F}"/>
              </a:ext>
            </a:extLst>
          </p:cNvPr>
          <p:cNvSpPr/>
          <p:nvPr/>
        </p:nvSpPr>
        <p:spPr>
          <a:xfrm>
            <a:off x="1385044" y="5235443"/>
            <a:ext cx="9421912" cy="133241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Ward and out-patient based specialities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GI, General surgery, stroke, neurology, ITU and HDU)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30010CC-8020-1F4F-A647-BD1BCA2F40CD}"/>
              </a:ext>
            </a:extLst>
          </p:cNvPr>
          <p:cNvSpPr/>
          <p:nvPr/>
        </p:nvSpPr>
        <p:spPr>
          <a:xfrm>
            <a:off x="1385045" y="2365538"/>
            <a:ext cx="9421912" cy="13324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Practice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2B5A18B-797C-8E4F-9824-045E1F2DF2BC}"/>
              </a:ext>
            </a:extLst>
          </p:cNvPr>
          <p:cNvSpPr/>
          <p:nvPr/>
        </p:nvSpPr>
        <p:spPr>
          <a:xfrm>
            <a:off x="1385044" y="3746454"/>
            <a:ext cx="9421912" cy="1440483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specialties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(Acute medical and surgical admissions, cardiology, respiratory medicine, orthopaedics)</a:t>
            </a:r>
          </a:p>
        </p:txBody>
      </p:sp>
    </p:spTree>
    <p:extLst>
      <p:ext uri="{BB962C8B-B14F-4D97-AF65-F5344CB8AC3E}">
        <p14:creationId xmlns:p14="http://schemas.microsoft.com/office/powerpoint/2010/main" val="316216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6B4E27-19BA-E04A-8244-FF0F8C17E375}"/>
              </a:ext>
            </a:extLst>
          </p:cNvPr>
          <p:cNvSpPr txBox="1"/>
          <p:nvPr/>
        </p:nvSpPr>
        <p:spPr>
          <a:xfrm>
            <a:off x="846552" y="1602792"/>
            <a:ext cx="9323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 –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rotations of 10 weeks each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FA47160-64FF-8D40-A9DA-AB20035D892F}"/>
              </a:ext>
            </a:extLst>
          </p:cNvPr>
          <p:cNvSpPr/>
          <p:nvPr/>
        </p:nvSpPr>
        <p:spPr>
          <a:xfrm>
            <a:off x="1385044" y="5308371"/>
            <a:ext cx="9421912" cy="70710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Psychiatry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30010CC-8020-1F4F-A647-BD1BCA2F40CD}"/>
              </a:ext>
            </a:extLst>
          </p:cNvPr>
          <p:cNvSpPr/>
          <p:nvPr/>
        </p:nvSpPr>
        <p:spPr>
          <a:xfrm>
            <a:off x="1385044" y="2494872"/>
            <a:ext cx="9421912" cy="70710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Obstetrics and gynaecology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2B5A18B-797C-8E4F-9824-045E1F2DF2BC}"/>
              </a:ext>
            </a:extLst>
          </p:cNvPr>
          <p:cNvSpPr/>
          <p:nvPr/>
        </p:nvSpPr>
        <p:spPr>
          <a:xfrm>
            <a:off x="1385044" y="3993577"/>
            <a:ext cx="9421912" cy="707101"/>
          </a:xfrm>
          <a:prstGeom prst="roundRect">
            <a:avLst/>
          </a:prstGeom>
          <a:solidFill>
            <a:srgbClr val="F23D38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life and health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6EE55C-3712-2E49-8B92-5234779546A1}"/>
              </a:ext>
            </a:extLst>
          </p:cNvPr>
          <p:cNvSpPr txBox="1"/>
          <p:nvPr/>
        </p:nvSpPr>
        <p:spPr>
          <a:xfrm>
            <a:off x="3957617" y="3262399"/>
            <a:ext cx="4288353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ENT/Ophthalmology/Dermatology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9B5CFD-D181-AE4F-9CDF-1E741DF129D9}"/>
              </a:ext>
            </a:extLst>
          </p:cNvPr>
          <p:cNvSpPr txBox="1"/>
          <p:nvPr/>
        </p:nvSpPr>
        <p:spPr>
          <a:xfrm>
            <a:off x="4146894" y="4756533"/>
            <a:ext cx="3889206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Oncology/breast/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Haematology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6F816B-FA7E-6145-BCE1-099874B571BE}"/>
              </a:ext>
            </a:extLst>
          </p:cNvPr>
          <p:cNvSpPr txBox="1"/>
          <p:nvPr/>
        </p:nvSpPr>
        <p:spPr>
          <a:xfrm>
            <a:off x="5099595" y="6093815"/>
            <a:ext cx="1923925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Renal/Urology</a:t>
            </a:r>
          </a:p>
        </p:txBody>
      </p:sp>
    </p:spTree>
    <p:extLst>
      <p:ext uri="{BB962C8B-B14F-4D97-AF65-F5344CB8AC3E}">
        <p14:creationId xmlns:p14="http://schemas.microsoft.com/office/powerpoint/2010/main" val="273955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6B4E27-19BA-E04A-8244-FF0F8C17E375}"/>
              </a:ext>
            </a:extLst>
          </p:cNvPr>
          <p:cNvSpPr txBox="1"/>
          <p:nvPr/>
        </p:nvSpPr>
        <p:spPr>
          <a:xfrm>
            <a:off x="846552" y="1602792"/>
            <a:ext cx="9323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– Four rotations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of 6 weeks each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FA47160-64FF-8D40-A9DA-AB20035D892F}"/>
              </a:ext>
            </a:extLst>
          </p:cNvPr>
          <p:cNvSpPr/>
          <p:nvPr/>
        </p:nvSpPr>
        <p:spPr>
          <a:xfrm>
            <a:off x="1382011" y="4334145"/>
            <a:ext cx="9421912" cy="70710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practice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30010CC-8020-1F4F-A647-BD1BCA2F40CD}"/>
              </a:ext>
            </a:extLst>
          </p:cNvPr>
          <p:cNvSpPr/>
          <p:nvPr/>
        </p:nvSpPr>
        <p:spPr>
          <a:xfrm>
            <a:off x="1385044" y="2530219"/>
            <a:ext cx="9421912" cy="70710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medicine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2B5A18B-797C-8E4F-9824-045E1F2DF2BC}"/>
              </a:ext>
            </a:extLst>
          </p:cNvPr>
          <p:cNvSpPr/>
          <p:nvPr/>
        </p:nvSpPr>
        <p:spPr>
          <a:xfrm>
            <a:off x="1385044" y="3404944"/>
            <a:ext cx="9421912" cy="7071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surgery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98F57E3-09A2-3F4C-9634-04D7C3FF02EE}"/>
              </a:ext>
            </a:extLst>
          </p:cNvPr>
          <p:cNvSpPr/>
          <p:nvPr/>
        </p:nvSpPr>
        <p:spPr>
          <a:xfrm>
            <a:off x="1382011" y="5274670"/>
            <a:ext cx="9421912" cy="707101"/>
          </a:xfrm>
          <a:prstGeom prst="roundRect">
            <a:avLst/>
          </a:prstGeom>
          <a:solidFill>
            <a:srgbClr val="F338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Care-Emergency Medicine</a:t>
            </a:r>
          </a:p>
        </p:txBody>
      </p:sp>
    </p:spTree>
    <p:extLst>
      <p:ext uri="{BB962C8B-B14F-4D97-AF65-F5344CB8AC3E}">
        <p14:creationId xmlns:p14="http://schemas.microsoft.com/office/powerpoint/2010/main" val="33126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4FF6084-3189-E34B-8C28-128163C28420}"/>
              </a:ext>
            </a:extLst>
          </p:cNvPr>
          <p:cNvSpPr/>
          <p:nvPr/>
        </p:nvSpPr>
        <p:spPr>
          <a:xfrm>
            <a:off x="1391400" y="4153081"/>
            <a:ext cx="9421912" cy="70710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Assistantship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E232809-7C32-AF48-8516-58210DE47E43}"/>
              </a:ext>
            </a:extLst>
          </p:cNvPr>
          <p:cNvSpPr/>
          <p:nvPr/>
        </p:nvSpPr>
        <p:spPr>
          <a:xfrm>
            <a:off x="1380767" y="3052362"/>
            <a:ext cx="9421912" cy="8897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selected elective-international or regional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6B4E27-19BA-E04A-8244-FF0F8C17E375}"/>
              </a:ext>
            </a:extLst>
          </p:cNvPr>
          <p:cNvSpPr txBox="1"/>
          <p:nvPr/>
        </p:nvSpPr>
        <p:spPr>
          <a:xfrm>
            <a:off x="846551" y="1602792"/>
            <a:ext cx="9924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6 –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Assistantship and elective follow finals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1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235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PowerPoint Presentation</vt:lpstr>
      <vt:lpstr>Medicine at Edinburgh (MBChB)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MIDDLETON Jen</dc:creator>
  <cp:lastModifiedBy>MIDDLETON Jen</cp:lastModifiedBy>
  <cp:revision>11</cp:revision>
  <dcterms:created xsi:type="dcterms:W3CDTF">2020-01-10T16:17:49Z</dcterms:created>
  <dcterms:modified xsi:type="dcterms:W3CDTF">2020-07-14T11:44:16Z</dcterms:modified>
</cp:coreProperties>
</file>