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436" r:id="rId2"/>
    <p:sldId id="432" r:id="rId3"/>
    <p:sldId id="460" r:id="rId4"/>
    <p:sldId id="457" r:id="rId5"/>
    <p:sldId id="424" r:id="rId6"/>
    <p:sldId id="458" r:id="rId7"/>
    <p:sldId id="456" r:id="rId8"/>
    <p:sldId id="442" r:id="rId9"/>
    <p:sldId id="444" r:id="rId10"/>
    <p:sldId id="449" r:id="rId11"/>
    <p:sldId id="452" r:id="rId12"/>
    <p:sldId id="434" r:id="rId13"/>
    <p:sldId id="459" r:id="rId14"/>
    <p:sldId id="430" r:id="rId15"/>
    <p:sldId id="454" r:id="rId16"/>
  </p:sldIdLst>
  <p:sldSz cx="9144000" cy="6858000" type="screen4x3"/>
  <p:notesSz cx="6805613" cy="9944100"/>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845">
          <p15:clr>
            <a:srgbClr val="A4A3A4"/>
          </p15:clr>
        </p15:guide>
        <p15:guide id="2" pos="15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BC29"/>
    <a:srgbClr val="F4AA00"/>
    <a:srgbClr val="004F8A"/>
    <a:srgbClr val="292929"/>
    <a:srgbClr val="663300"/>
    <a:srgbClr val="CC0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2853" autoAdjust="0"/>
  </p:normalViewPr>
  <p:slideViewPr>
    <p:cSldViewPr>
      <p:cViewPr varScale="1">
        <p:scale>
          <a:sx n="57" d="100"/>
          <a:sy n="57" d="100"/>
        </p:scale>
        <p:origin x="1524" y="28"/>
      </p:cViewPr>
      <p:guideLst>
        <p:guide orient="horz" pos="845"/>
        <p:guide pos="15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397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1" y="0"/>
            <a:ext cx="2948780" cy="496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98" tIns="45849" rIns="91698" bIns="45849" numCol="1" anchor="t" anchorCtr="0" compatLnSpc="1">
            <a:prstTxWarp prst="textNoShape">
              <a:avLst/>
            </a:prstTxWarp>
          </a:bodyPr>
          <a:lstStyle>
            <a:lvl1pPr eaLnBrk="1" hangingPunct="1">
              <a:defRPr sz="1200">
                <a:latin typeface="Arial" charset="0"/>
              </a:defRPr>
            </a:lvl1pPr>
          </a:lstStyle>
          <a:p>
            <a:pPr>
              <a:defRPr/>
            </a:pPr>
            <a:endParaRPr lang="en-GB"/>
          </a:p>
        </p:txBody>
      </p:sp>
      <p:sp>
        <p:nvSpPr>
          <p:cNvPr id="47107" name="Rectangle 3"/>
          <p:cNvSpPr>
            <a:spLocks noGrp="1" noChangeArrowheads="1"/>
          </p:cNvSpPr>
          <p:nvPr>
            <p:ph type="dt" sz="quarter" idx="1"/>
          </p:nvPr>
        </p:nvSpPr>
        <p:spPr bwMode="auto">
          <a:xfrm>
            <a:off x="3855241" y="0"/>
            <a:ext cx="2948780" cy="496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98" tIns="45849" rIns="91698" bIns="45849" numCol="1" anchor="t" anchorCtr="0" compatLnSpc="1">
            <a:prstTxWarp prst="textNoShape">
              <a:avLst/>
            </a:prstTxWarp>
          </a:bodyPr>
          <a:lstStyle>
            <a:lvl1pPr algn="r" eaLnBrk="1" hangingPunct="1">
              <a:defRPr sz="1200">
                <a:latin typeface="Arial" charset="0"/>
              </a:defRPr>
            </a:lvl1pPr>
          </a:lstStyle>
          <a:p>
            <a:pPr>
              <a:defRPr/>
            </a:pPr>
            <a:endParaRPr lang="en-GB"/>
          </a:p>
        </p:txBody>
      </p:sp>
      <p:sp>
        <p:nvSpPr>
          <p:cNvPr id="47108" name="Rectangle 4"/>
          <p:cNvSpPr>
            <a:spLocks noGrp="1" noChangeArrowheads="1"/>
          </p:cNvSpPr>
          <p:nvPr>
            <p:ph type="ftr" sz="quarter" idx="2"/>
          </p:nvPr>
        </p:nvSpPr>
        <p:spPr bwMode="auto">
          <a:xfrm>
            <a:off x="1" y="9445942"/>
            <a:ext cx="2948780" cy="496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98" tIns="45849" rIns="91698" bIns="45849" numCol="1" anchor="b" anchorCtr="0" compatLnSpc="1">
            <a:prstTxWarp prst="textNoShape">
              <a:avLst/>
            </a:prstTxWarp>
          </a:bodyPr>
          <a:lstStyle>
            <a:lvl1pPr eaLnBrk="1" hangingPunct="1">
              <a:defRPr sz="1200">
                <a:latin typeface="Arial" charset="0"/>
              </a:defRPr>
            </a:lvl1pPr>
          </a:lstStyle>
          <a:p>
            <a:pPr>
              <a:defRPr/>
            </a:pPr>
            <a:endParaRPr lang="en-GB"/>
          </a:p>
        </p:txBody>
      </p:sp>
      <p:sp>
        <p:nvSpPr>
          <p:cNvPr id="47109" name="Rectangle 5"/>
          <p:cNvSpPr>
            <a:spLocks noGrp="1" noChangeArrowheads="1"/>
          </p:cNvSpPr>
          <p:nvPr>
            <p:ph type="sldNum" sz="quarter" idx="3"/>
          </p:nvPr>
        </p:nvSpPr>
        <p:spPr bwMode="auto">
          <a:xfrm>
            <a:off x="3855241" y="9445942"/>
            <a:ext cx="2948780" cy="496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98" tIns="45849" rIns="91698" bIns="45849" numCol="1" anchor="b" anchorCtr="0" compatLnSpc="1">
            <a:prstTxWarp prst="textNoShape">
              <a:avLst/>
            </a:prstTxWarp>
          </a:bodyPr>
          <a:lstStyle>
            <a:lvl1pPr algn="r" eaLnBrk="1" hangingPunct="1">
              <a:defRPr sz="1200"/>
            </a:lvl1pPr>
          </a:lstStyle>
          <a:p>
            <a:fld id="{2D23827C-0F41-479D-A662-BA435E682205}" type="slidenum">
              <a:rPr lang="en-GB" altLang="en-US"/>
              <a:pPr/>
              <a:t>‹#›</a:t>
            </a:fld>
            <a:endParaRPr lang="en-GB" altLang="en-US"/>
          </a:p>
        </p:txBody>
      </p:sp>
    </p:spTree>
    <p:extLst>
      <p:ext uri="{BB962C8B-B14F-4D97-AF65-F5344CB8AC3E}">
        <p14:creationId xmlns:p14="http://schemas.microsoft.com/office/powerpoint/2010/main" val="34641915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1" y="0"/>
            <a:ext cx="2948780" cy="496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98" tIns="45849" rIns="91698" bIns="45849" numCol="1" anchor="t" anchorCtr="0" compatLnSpc="1">
            <a:prstTxWarp prst="textNoShape">
              <a:avLst/>
            </a:prstTxWarp>
          </a:bodyPr>
          <a:lstStyle>
            <a:lvl1pPr eaLnBrk="1" hangingPunct="1">
              <a:defRPr sz="1200">
                <a:latin typeface="Arial" charset="0"/>
              </a:defRPr>
            </a:lvl1pPr>
          </a:lstStyle>
          <a:p>
            <a:pPr>
              <a:defRPr/>
            </a:pPr>
            <a:endParaRPr lang="en-GB"/>
          </a:p>
        </p:txBody>
      </p:sp>
      <p:sp>
        <p:nvSpPr>
          <p:cNvPr id="12291" name="Rectangle 3"/>
          <p:cNvSpPr>
            <a:spLocks noGrp="1" noChangeArrowheads="1"/>
          </p:cNvSpPr>
          <p:nvPr>
            <p:ph type="dt" idx="1"/>
          </p:nvPr>
        </p:nvSpPr>
        <p:spPr bwMode="auto">
          <a:xfrm>
            <a:off x="3855241" y="0"/>
            <a:ext cx="2948780" cy="496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98" tIns="45849" rIns="91698" bIns="45849" numCol="1" anchor="t" anchorCtr="0" compatLnSpc="1">
            <a:prstTxWarp prst="textNoShape">
              <a:avLst/>
            </a:prstTxWarp>
          </a:bodyPr>
          <a:lstStyle>
            <a:lvl1pPr algn="r" eaLnBrk="1" hangingPunct="1">
              <a:defRPr sz="1200">
                <a:latin typeface="Arial" charset="0"/>
              </a:defRPr>
            </a:lvl1pPr>
          </a:lstStyle>
          <a:p>
            <a:pPr>
              <a:defRPr/>
            </a:pPr>
            <a:endParaRPr lang="en-GB"/>
          </a:p>
        </p:txBody>
      </p:sp>
      <p:sp>
        <p:nvSpPr>
          <p:cNvPr id="40964" name="Rectangle 4"/>
          <p:cNvSpPr>
            <a:spLocks noGrp="1" noRot="1" noChangeAspect="1" noChangeArrowheads="1" noTextEdit="1"/>
          </p:cNvSpPr>
          <p:nvPr>
            <p:ph type="sldImg" idx="2"/>
          </p:nvPr>
        </p:nvSpPr>
        <p:spPr bwMode="auto">
          <a:xfrm>
            <a:off x="915988" y="746125"/>
            <a:ext cx="4973637" cy="372903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293" name="Rectangle 5"/>
          <p:cNvSpPr>
            <a:spLocks noGrp="1" noChangeArrowheads="1"/>
          </p:cNvSpPr>
          <p:nvPr>
            <p:ph type="body" sz="quarter" idx="3"/>
          </p:nvPr>
        </p:nvSpPr>
        <p:spPr bwMode="auto">
          <a:xfrm>
            <a:off x="680244" y="4723766"/>
            <a:ext cx="5445128" cy="4473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98" tIns="45849" rIns="91698" bIns="45849"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2294" name="Rectangle 6"/>
          <p:cNvSpPr>
            <a:spLocks noGrp="1" noChangeArrowheads="1"/>
          </p:cNvSpPr>
          <p:nvPr>
            <p:ph type="ftr" sz="quarter" idx="4"/>
          </p:nvPr>
        </p:nvSpPr>
        <p:spPr bwMode="auto">
          <a:xfrm>
            <a:off x="1" y="9445942"/>
            <a:ext cx="2948780" cy="496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98" tIns="45849" rIns="91698" bIns="45849" numCol="1" anchor="b" anchorCtr="0" compatLnSpc="1">
            <a:prstTxWarp prst="textNoShape">
              <a:avLst/>
            </a:prstTxWarp>
          </a:bodyPr>
          <a:lstStyle>
            <a:lvl1pPr eaLnBrk="1" hangingPunct="1">
              <a:defRPr sz="1200">
                <a:latin typeface="Arial" charset="0"/>
              </a:defRPr>
            </a:lvl1pPr>
          </a:lstStyle>
          <a:p>
            <a:pPr>
              <a:defRPr/>
            </a:pPr>
            <a:endParaRPr lang="en-GB"/>
          </a:p>
        </p:txBody>
      </p:sp>
      <p:sp>
        <p:nvSpPr>
          <p:cNvPr id="12295" name="Rectangle 7"/>
          <p:cNvSpPr>
            <a:spLocks noGrp="1" noChangeArrowheads="1"/>
          </p:cNvSpPr>
          <p:nvPr>
            <p:ph type="sldNum" sz="quarter" idx="5"/>
          </p:nvPr>
        </p:nvSpPr>
        <p:spPr bwMode="auto">
          <a:xfrm>
            <a:off x="3855241" y="9445942"/>
            <a:ext cx="2948780" cy="496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98" tIns="45849" rIns="91698" bIns="45849" numCol="1" anchor="b" anchorCtr="0" compatLnSpc="1">
            <a:prstTxWarp prst="textNoShape">
              <a:avLst/>
            </a:prstTxWarp>
          </a:bodyPr>
          <a:lstStyle>
            <a:lvl1pPr algn="r" eaLnBrk="1" hangingPunct="1">
              <a:defRPr sz="1200"/>
            </a:lvl1pPr>
          </a:lstStyle>
          <a:p>
            <a:fld id="{D665386B-A65F-48AE-B69C-3034DF4C6D43}" type="slidenum">
              <a:rPr lang="en-GB" altLang="en-US"/>
              <a:pPr/>
              <a:t>‹#›</a:t>
            </a:fld>
            <a:endParaRPr lang="en-GB" altLang="en-US"/>
          </a:p>
        </p:txBody>
      </p:sp>
    </p:spTree>
    <p:extLst>
      <p:ext uri="{BB962C8B-B14F-4D97-AF65-F5344CB8AC3E}">
        <p14:creationId xmlns:p14="http://schemas.microsoft.com/office/powerpoint/2010/main" val="4399165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p:spPr>
        <p:txBody>
          <a:bodyPr/>
          <a:lstStyle/>
          <a:p>
            <a:endParaRPr lang="en-GB" altLang="en-US" baseline="0" dirty="0">
              <a:latin typeface="Arial" panose="020B0604020202020204" pitchFamily="34" charset="0"/>
            </a:endParaRPr>
          </a:p>
        </p:txBody>
      </p:sp>
      <p:sp>
        <p:nvSpPr>
          <p:cNvPr id="41988"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5042" indent="-286554">
              <a:spcBef>
                <a:spcPct val="30000"/>
              </a:spcBef>
              <a:defRPr sz="1200">
                <a:solidFill>
                  <a:schemeClr val="tx1"/>
                </a:solidFill>
                <a:latin typeface="Arial" panose="020B0604020202020204" pitchFamily="34" charset="0"/>
              </a:defRPr>
            </a:lvl2pPr>
            <a:lvl3pPr marL="1146218" indent="-229244">
              <a:spcBef>
                <a:spcPct val="30000"/>
              </a:spcBef>
              <a:defRPr sz="1200">
                <a:solidFill>
                  <a:schemeClr val="tx1"/>
                </a:solidFill>
                <a:latin typeface="Arial" panose="020B0604020202020204" pitchFamily="34" charset="0"/>
              </a:defRPr>
            </a:lvl3pPr>
            <a:lvl4pPr marL="1604705" indent="-229244">
              <a:spcBef>
                <a:spcPct val="30000"/>
              </a:spcBef>
              <a:defRPr sz="1200">
                <a:solidFill>
                  <a:schemeClr val="tx1"/>
                </a:solidFill>
                <a:latin typeface="Arial" panose="020B0604020202020204" pitchFamily="34" charset="0"/>
              </a:defRPr>
            </a:lvl4pPr>
            <a:lvl5pPr marL="2063192" indent="-229244">
              <a:spcBef>
                <a:spcPct val="30000"/>
              </a:spcBef>
              <a:defRPr sz="1200">
                <a:solidFill>
                  <a:schemeClr val="tx1"/>
                </a:solidFill>
                <a:latin typeface="Arial" panose="020B0604020202020204" pitchFamily="34" charset="0"/>
              </a:defRPr>
            </a:lvl5pPr>
            <a:lvl6pPr marL="2521679" indent="-229244" eaLnBrk="0" fontAlgn="base" hangingPunct="0">
              <a:spcBef>
                <a:spcPct val="30000"/>
              </a:spcBef>
              <a:spcAft>
                <a:spcPct val="0"/>
              </a:spcAft>
              <a:defRPr sz="1200">
                <a:solidFill>
                  <a:schemeClr val="tx1"/>
                </a:solidFill>
                <a:latin typeface="Arial" panose="020B0604020202020204" pitchFamily="34" charset="0"/>
              </a:defRPr>
            </a:lvl6pPr>
            <a:lvl7pPr marL="2980166" indent="-229244" eaLnBrk="0" fontAlgn="base" hangingPunct="0">
              <a:spcBef>
                <a:spcPct val="30000"/>
              </a:spcBef>
              <a:spcAft>
                <a:spcPct val="0"/>
              </a:spcAft>
              <a:defRPr sz="1200">
                <a:solidFill>
                  <a:schemeClr val="tx1"/>
                </a:solidFill>
                <a:latin typeface="Arial" panose="020B0604020202020204" pitchFamily="34" charset="0"/>
              </a:defRPr>
            </a:lvl7pPr>
            <a:lvl8pPr marL="3438653" indent="-229244" eaLnBrk="0" fontAlgn="base" hangingPunct="0">
              <a:spcBef>
                <a:spcPct val="30000"/>
              </a:spcBef>
              <a:spcAft>
                <a:spcPct val="0"/>
              </a:spcAft>
              <a:defRPr sz="1200">
                <a:solidFill>
                  <a:schemeClr val="tx1"/>
                </a:solidFill>
                <a:latin typeface="Arial" panose="020B0604020202020204" pitchFamily="34" charset="0"/>
              </a:defRPr>
            </a:lvl8pPr>
            <a:lvl9pPr marL="3897141" indent="-229244"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0C50EAA-A2DD-41C6-9B4E-45B1A07A144E}" type="slidenum">
              <a:rPr lang="en-GB" altLang="en-US"/>
              <a:pPr>
                <a:spcBef>
                  <a:spcPct val="0"/>
                </a:spcBef>
              </a:pPr>
              <a:t>1</a:t>
            </a:fld>
            <a:endParaRPr lang="en-GB" altLang="en-US"/>
          </a:p>
        </p:txBody>
      </p:sp>
    </p:spTree>
    <p:extLst>
      <p:ext uri="{BB962C8B-B14F-4D97-AF65-F5344CB8AC3E}">
        <p14:creationId xmlns:p14="http://schemas.microsoft.com/office/powerpoint/2010/main" val="16439694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p:spPr>
        <p:txBody>
          <a:bodyPr/>
          <a:lstStyle/>
          <a:p>
            <a:pPr marL="0" indent="0">
              <a:buFont typeface="Arial" panose="020B0604020202020204" pitchFamily="34" charset="0"/>
              <a:buNone/>
            </a:pPr>
            <a:endParaRPr lang="en-GB" altLang="en-US" dirty="0">
              <a:latin typeface="Arial" panose="020B0604020202020204" pitchFamily="34" charset="0"/>
            </a:endParaRPr>
          </a:p>
        </p:txBody>
      </p:sp>
      <p:sp>
        <p:nvSpPr>
          <p:cNvPr id="58372"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5042" indent="-286554">
              <a:spcBef>
                <a:spcPct val="30000"/>
              </a:spcBef>
              <a:defRPr sz="1200">
                <a:solidFill>
                  <a:schemeClr val="tx1"/>
                </a:solidFill>
                <a:latin typeface="Arial" panose="020B0604020202020204" pitchFamily="34" charset="0"/>
              </a:defRPr>
            </a:lvl2pPr>
            <a:lvl3pPr marL="1146218" indent="-229244">
              <a:spcBef>
                <a:spcPct val="30000"/>
              </a:spcBef>
              <a:defRPr sz="1200">
                <a:solidFill>
                  <a:schemeClr val="tx1"/>
                </a:solidFill>
                <a:latin typeface="Arial" panose="020B0604020202020204" pitchFamily="34" charset="0"/>
              </a:defRPr>
            </a:lvl3pPr>
            <a:lvl4pPr marL="1604705" indent="-229244">
              <a:spcBef>
                <a:spcPct val="30000"/>
              </a:spcBef>
              <a:defRPr sz="1200">
                <a:solidFill>
                  <a:schemeClr val="tx1"/>
                </a:solidFill>
                <a:latin typeface="Arial" panose="020B0604020202020204" pitchFamily="34" charset="0"/>
              </a:defRPr>
            </a:lvl4pPr>
            <a:lvl5pPr marL="2063192" indent="-229244">
              <a:spcBef>
                <a:spcPct val="30000"/>
              </a:spcBef>
              <a:defRPr sz="1200">
                <a:solidFill>
                  <a:schemeClr val="tx1"/>
                </a:solidFill>
                <a:latin typeface="Arial" panose="020B0604020202020204" pitchFamily="34" charset="0"/>
              </a:defRPr>
            </a:lvl5pPr>
            <a:lvl6pPr marL="2521679" indent="-229244" eaLnBrk="0" fontAlgn="base" hangingPunct="0">
              <a:spcBef>
                <a:spcPct val="30000"/>
              </a:spcBef>
              <a:spcAft>
                <a:spcPct val="0"/>
              </a:spcAft>
              <a:defRPr sz="1200">
                <a:solidFill>
                  <a:schemeClr val="tx1"/>
                </a:solidFill>
                <a:latin typeface="Arial" panose="020B0604020202020204" pitchFamily="34" charset="0"/>
              </a:defRPr>
            </a:lvl6pPr>
            <a:lvl7pPr marL="2980166" indent="-229244" eaLnBrk="0" fontAlgn="base" hangingPunct="0">
              <a:spcBef>
                <a:spcPct val="30000"/>
              </a:spcBef>
              <a:spcAft>
                <a:spcPct val="0"/>
              </a:spcAft>
              <a:defRPr sz="1200">
                <a:solidFill>
                  <a:schemeClr val="tx1"/>
                </a:solidFill>
                <a:latin typeface="Arial" panose="020B0604020202020204" pitchFamily="34" charset="0"/>
              </a:defRPr>
            </a:lvl7pPr>
            <a:lvl8pPr marL="3438653" indent="-229244" eaLnBrk="0" fontAlgn="base" hangingPunct="0">
              <a:spcBef>
                <a:spcPct val="30000"/>
              </a:spcBef>
              <a:spcAft>
                <a:spcPct val="0"/>
              </a:spcAft>
              <a:defRPr sz="1200">
                <a:solidFill>
                  <a:schemeClr val="tx1"/>
                </a:solidFill>
                <a:latin typeface="Arial" panose="020B0604020202020204" pitchFamily="34" charset="0"/>
              </a:defRPr>
            </a:lvl8pPr>
            <a:lvl9pPr marL="3897141" indent="-229244"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F0B1BD9-A886-4BF3-BA65-8D99C590BA17}" type="slidenum">
              <a:rPr lang="en-GB" altLang="en-US"/>
              <a:pPr>
                <a:spcBef>
                  <a:spcPct val="0"/>
                </a:spcBef>
              </a:pPr>
              <a:t>10</a:t>
            </a:fld>
            <a:endParaRPr lang="en-GB" altLang="en-US"/>
          </a:p>
        </p:txBody>
      </p:sp>
    </p:spTree>
    <p:extLst>
      <p:ext uri="{BB962C8B-B14F-4D97-AF65-F5344CB8AC3E}">
        <p14:creationId xmlns:p14="http://schemas.microsoft.com/office/powerpoint/2010/main" val="7486289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p:spPr>
        <p:txBody>
          <a:bodyPr/>
          <a:lstStyle/>
          <a:p>
            <a:endParaRPr lang="en-GB" altLang="en-US" dirty="0">
              <a:latin typeface="Arial" panose="020B0604020202020204" pitchFamily="34" charset="0"/>
            </a:endParaRPr>
          </a:p>
        </p:txBody>
      </p:sp>
      <p:sp>
        <p:nvSpPr>
          <p:cNvPr id="73732"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5042" indent="-286554">
              <a:spcBef>
                <a:spcPct val="30000"/>
              </a:spcBef>
              <a:defRPr sz="1200">
                <a:solidFill>
                  <a:schemeClr val="tx1"/>
                </a:solidFill>
                <a:latin typeface="Arial" panose="020B0604020202020204" pitchFamily="34" charset="0"/>
              </a:defRPr>
            </a:lvl2pPr>
            <a:lvl3pPr marL="1146218" indent="-229244">
              <a:spcBef>
                <a:spcPct val="30000"/>
              </a:spcBef>
              <a:defRPr sz="1200">
                <a:solidFill>
                  <a:schemeClr val="tx1"/>
                </a:solidFill>
                <a:latin typeface="Arial" panose="020B0604020202020204" pitchFamily="34" charset="0"/>
              </a:defRPr>
            </a:lvl3pPr>
            <a:lvl4pPr marL="1604705" indent="-229244">
              <a:spcBef>
                <a:spcPct val="30000"/>
              </a:spcBef>
              <a:defRPr sz="1200">
                <a:solidFill>
                  <a:schemeClr val="tx1"/>
                </a:solidFill>
                <a:latin typeface="Arial" panose="020B0604020202020204" pitchFamily="34" charset="0"/>
              </a:defRPr>
            </a:lvl4pPr>
            <a:lvl5pPr marL="2063192" indent="-229244">
              <a:spcBef>
                <a:spcPct val="30000"/>
              </a:spcBef>
              <a:defRPr sz="1200">
                <a:solidFill>
                  <a:schemeClr val="tx1"/>
                </a:solidFill>
                <a:latin typeface="Arial" panose="020B0604020202020204" pitchFamily="34" charset="0"/>
              </a:defRPr>
            </a:lvl5pPr>
            <a:lvl6pPr marL="2521679" indent="-229244" eaLnBrk="0" fontAlgn="base" hangingPunct="0">
              <a:spcBef>
                <a:spcPct val="30000"/>
              </a:spcBef>
              <a:spcAft>
                <a:spcPct val="0"/>
              </a:spcAft>
              <a:defRPr sz="1200">
                <a:solidFill>
                  <a:schemeClr val="tx1"/>
                </a:solidFill>
                <a:latin typeface="Arial" panose="020B0604020202020204" pitchFamily="34" charset="0"/>
              </a:defRPr>
            </a:lvl6pPr>
            <a:lvl7pPr marL="2980166" indent="-229244" eaLnBrk="0" fontAlgn="base" hangingPunct="0">
              <a:spcBef>
                <a:spcPct val="30000"/>
              </a:spcBef>
              <a:spcAft>
                <a:spcPct val="0"/>
              </a:spcAft>
              <a:defRPr sz="1200">
                <a:solidFill>
                  <a:schemeClr val="tx1"/>
                </a:solidFill>
                <a:latin typeface="Arial" panose="020B0604020202020204" pitchFamily="34" charset="0"/>
              </a:defRPr>
            </a:lvl7pPr>
            <a:lvl8pPr marL="3438653" indent="-229244" eaLnBrk="0" fontAlgn="base" hangingPunct="0">
              <a:spcBef>
                <a:spcPct val="30000"/>
              </a:spcBef>
              <a:spcAft>
                <a:spcPct val="0"/>
              </a:spcAft>
              <a:defRPr sz="1200">
                <a:solidFill>
                  <a:schemeClr val="tx1"/>
                </a:solidFill>
                <a:latin typeface="Arial" panose="020B0604020202020204" pitchFamily="34" charset="0"/>
              </a:defRPr>
            </a:lvl8pPr>
            <a:lvl9pPr marL="3897141" indent="-229244"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03B31DA-6408-4A47-B19D-8BA9F20ACC59}" type="slidenum">
              <a:rPr lang="en-GB" altLang="en-US"/>
              <a:pPr>
                <a:spcBef>
                  <a:spcPct val="0"/>
                </a:spcBef>
              </a:pPr>
              <a:t>11</a:t>
            </a:fld>
            <a:endParaRPr lang="en-GB" altLang="en-US"/>
          </a:p>
        </p:txBody>
      </p:sp>
    </p:spTree>
    <p:extLst>
      <p:ext uri="{BB962C8B-B14F-4D97-AF65-F5344CB8AC3E}">
        <p14:creationId xmlns:p14="http://schemas.microsoft.com/office/powerpoint/2010/main" val="17536862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p:spPr>
        <p:txBody>
          <a:bodyPr/>
          <a:lstStyle/>
          <a:p>
            <a:endParaRPr lang="en-GB" altLang="en-US" dirty="0">
              <a:latin typeface="Arial" panose="020B0604020202020204" pitchFamily="34" charset="0"/>
            </a:endParaRPr>
          </a:p>
        </p:txBody>
      </p:sp>
      <p:sp>
        <p:nvSpPr>
          <p:cNvPr id="65540"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5042" indent="-286554">
              <a:spcBef>
                <a:spcPct val="30000"/>
              </a:spcBef>
              <a:defRPr sz="1200">
                <a:solidFill>
                  <a:schemeClr val="tx1"/>
                </a:solidFill>
                <a:latin typeface="Arial" panose="020B0604020202020204" pitchFamily="34" charset="0"/>
              </a:defRPr>
            </a:lvl2pPr>
            <a:lvl3pPr marL="1146218" indent="-229244">
              <a:spcBef>
                <a:spcPct val="30000"/>
              </a:spcBef>
              <a:defRPr sz="1200">
                <a:solidFill>
                  <a:schemeClr val="tx1"/>
                </a:solidFill>
                <a:latin typeface="Arial" panose="020B0604020202020204" pitchFamily="34" charset="0"/>
              </a:defRPr>
            </a:lvl3pPr>
            <a:lvl4pPr marL="1604705" indent="-229244">
              <a:spcBef>
                <a:spcPct val="30000"/>
              </a:spcBef>
              <a:defRPr sz="1200">
                <a:solidFill>
                  <a:schemeClr val="tx1"/>
                </a:solidFill>
                <a:latin typeface="Arial" panose="020B0604020202020204" pitchFamily="34" charset="0"/>
              </a:defRPr>
            </a:lvl4pPr>
            <a:lvl5pPr marL="2063192" indent="-229244">
              <a:spcBef>
                <a:spcPct val="30000"/>
              </a:spcBef>
              <a:defRPr sz="1200">
                <a:solidFill>
                  <a:schemeClr val="tx1"/>
                </a:solidFill>
                <a:latin typeface="Arial" panose="020B0604020202020204" pitchFamily="34" charset="0"/>
              </a:defRPr>
            </a:lvl5pPr>
            <a:lvl6pPr marL="2521679" indent="-229244" eaLnBrk="0" fontAlgn="base" hangingPunct="0">
              <a:spcBef>
                <a:spcPct val="30000"/>
              </a:spcBef>
              <a:spcAft>
                <a:spcPct val="0"/>
              </a:spcAft>
              <a:defRPr sz="1200">
                <a:solidFill>
                  <a:schemeClr val="tx1"/>
                </a:solidFill>
                <a:latin typeface="Arial" panose="020B0604020202020204" pitchFamily="34" charset="0"/>
              </a:defRPr>
            </a:lvl6pPr>
            <a:lvl7pPr marL="2980166" indent="-229244" eaLnBrk="0" fontAlgn="base" hangingPunct="0">
              <a:spcBef>
                <a:spcPct val="30000"/>
              </a:spcBef>
              <a:spcAft>
                <a:spcPct val="0"/>
              </a:spcAft>
              <a:defRPr sz="1200">
                <a:solidFill>
                  <a:schemeClr val="tx1"/>
                </a:solidFill>
                <a:latin typeface="Arial" panose="020B0604020202020204" pitchFamily="34" charset="0"/>
              </a:defRPr>
            </a:lvl7pPr>
            <a:lvl8pPr marL="3438653" indent="-229244" eaLnBrk="0" fontAlgn="base" hangingPunct="0">
              <a:spcBef>
                <a:spcPct val="30000"/>
              </a:spcBef>
              <a:spcAft>
                <a:spcPct val="0"/>
              </a:spcAft>
              <a:defRPr sz="1200">
                <a:solidFill>
                  <a:schemeClr val="tx1"/>
                </a:solidFill>
                <a:latin typeface="Arial" panose="020B0604020202020204" pitchFamily="34" charset="0"/>
              </a:defRPr>
            </a:lvl8pPr>
            <a:lvl9pPr marL="3897141" indent="-229244"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65E3C1E-C45C-4D89-BAB0-43EAB6B23E64}" type="slidenum">
              <a:rPr lang="en-GB" altLang="en-US"/>
              <a:pPr>
                <a:spcBef>
                  <a:spcPct val="0"/>
                </a:spcBef>
              </a:pPr>
              <a:t>12</a:t>
            </a:fld>
            <a:endParaRPr lang="en-GB" altLang="en-US"/>
          </a:p>
        </p:txBody>
      </p:sp>
    </p:spTree>
    <p:extLst>
      <p:ext uri="{BB962C8B-B14F-4D97-AF65-F5344CB8AC3E}">
        <p14:creationId xmlns:p14="http://schemas.microsoft.com/office/powerpoint/2010/main" val="19361785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p:spPr>
        <p:txBody>
          <a:bodyPr/>
          <a:lstStyle/>
          <a:p>
            <a:endParaRPr lang="en-GB" altLang="en-US" dirty="0">
              <a:latin typeface="Arial" panose="020B0604020202020204" pitchFamily="34" charset="0"/>
            </a:endParaRPr>
          </a:p>
        </p:txBody>
      </p:sp>
      <p:sp>
        <p:nvSpPr>
          <p:cNvPr id="65540"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5042" indent="-286554">
              <a:spcBef>
                <a:spcPct val="30000"/>
              </a:spcBef>
              <a:defRPr sz="1200">
                <a:solidFill>
                  <a:schemeClr val="tx1"/>
                </a:solidFill>
                <a:latin typeface="Arial" panose="020B0604020202020204" pitchFamily="34" charset="0"/>
              </a:defRPr>
            </a:lvl2pPr>
            <a:lvl3pPr marL="1146218" indent="-229244">
              <a:spcBef>
                <a:spcPct val="30000"/>
              </a:spcBef>
              <a:defRPr sz="1200">
                <a:solidFill>
                  <a:schemeClr val="tx1"/>
                </a:solidFill>
                <a:latin typeface="Arial" panose="020B0604020202020204" pitchFamily="34" charset="0"/>
              </a:defRPr>
            </a:lvl3pPr>
            <a:lvl4pPr marL="1604705" indent="-229244">
              <a:spcBef>
                <a:spcPct val="30000"/>
              </a:spcBef>
              <a:defRPr sz="1200">
                <a:solidFill>
                  <a:schemeClr val="tx1"/>
                </a:solidFill>
                <a:latin typeface="Arial" panose="020B0604020202020204" pitchFamily="34" charset="0"/>
              </a:defRPr>
            </a:lvl4pPr>
            <a:lvl5pPr marL="2063192" indent="-229244">
              <a:spcBef>
                <a:spcPct val="30000"/>
              </a:spcBef>
              <a:defRPr sz="1200">
                <a:solidFill>
                  <a:schemeClr val="tx1"/>
                </a:solidFill>
                <a:latin typeface="Arial" panose="020B0604020202020204" pitchFamily="34" charset="0"/>
              </a:defRPr>
            </a:lvl5pPr>
            <a:lvl6pPr marL="2521679" indent="-229244" eaLnBrk="0" fontAlgn="base" hangingPunct="0">
              <a:spcBef>
                <a:spcPct val="30000"/>
              </a:spcBef>
              <a:spcAft>
                <a:spcPct val="0"/>
              </a:spcAft>
              <a:defRPr sz="1200">
                <a:solidFill>
                  <a:schemeClr val="tx1"/>
                </a:solidFill>
                <a:latin typeface="Arial" panose="020B0604020202020204" pitchFamily="34" charset="0"/>
              </a:defRPr>
            </a:lvl6pPr>
            <a:lvl7pPr marL="2980166" indent="-229244" eaLnBrk="0" fontAlgn="base" hangingPunct="0">
              <a:spcBef>
                <a:spcPct val="30000"/>
              </a:spcBef>
              <a:spcAft>
                <a:spcPct val="0"/>
              </a:spcAft>
              <a:defRPr sz="1200">
                <a:solidFill>
                  <a:schemeClr val="tx1"/>
                </a:solidFill>
                <a:latin typeface="Arial" panose="020B0604020202020204" pitchFamily="34" charset="0"/>
              </a:defRPr>
            </a:lvl7pPr>
            <a:lvl8pPr marL="3438653" indent="-229244" eaLnBrk="0" fontAlgn="base" hangingPunct="0">
              <a:spcBef>
                <a:spcPct val="30000"/>
              </a:spcBef>
              <a:spcAft>
                <a:spcPct val="0"/>
              </a:spcAft>
              <a:defRPr sz="1200">
                <a:solidFill>
                  <a:schemeClr val="tx1"/>
                </a:solidFill>
                <a:latin typeface="Arial" panose="020B0604020202020204" pitchFamily="34" charset="0"/>
              </a:defRPr>
            </a:lvl8pPr>
            <a:lvl9pPr marL="3897141" indent="-229244"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65E3C1E-C45C-4D89-BAB0-43EAB6B23E64}" type="slidenum">
              <a:rPr lang="en-GB" altLang="en-US"/>
              <a:pPr>
                <a:spcBef>
                  <a:spcPct val="0"/>
                </a:spcBef>
              </a:pPr>
              <a:t>13</a:t>
            </a:fld>
            <a:endParaRPr lang="en-GB" altLang="en-US"/>
          </a:p>
        </p:txBody>
      </p:sp>
    </p:spTree>
    <p:extLst>
      <p:ext uri="{BB962C8B-B14F-4D97-AF65-F5344CB8AC3E}">
        <p14:creationId xmlns:p14="http://schemas.microsoft.com/office/powerpoint/2010/main" val="5259222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p:spPr>
        <p:txBody>
          <a:bodyPr/>
          <a:lstStyle/>
          <a:p>
            <a:endParaRPr lang="en-GB" altLang="en-US" dirty="0">
              <a:latin typeface="Arial" panose="020B0604020202020204" pitchFamily="34" charset="0"/>
            </a:endParaRPr>
          </a:p>
        </p:txBody>
      </p:sp>
      <p:sp>
        <p:nvSpPr>
          <p:cNvPr id="62468"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5042" indent="-286554">
              <a:spcBef>
                <a:spcPct val="30000"/>
              </a:spcBef>
              <a:defRPr sz="1200">
                <a:solidFill>
                  <a:schemeClr val="tx1"/>
                </a:solidFill>
                <a:latin typeface="Arial" panose="020B0604020202020204" pitchFamily="34" charset="0"/>
              </a:defRPr>
            </a:lvl2pPr>
            <a:lvl3pPr marL="1146218" indent="-229244">
              <a:spcBef>
                <a:spcPct val="30000"/>
              </a:spcBef>
              <a:defRPr sz="1200">
                <a:solidFill>
                  <a:schemeClr val="tx1"/>
                </a:solidFill>
                <a:latin typeface="Arial" panose="020B0604020202020204" pitchFamily="34" charset="0"/>
              </a:defRPr>
            </a:lvl3pPr>
            <a:lvl4pPr marL="1604705" indent="-229244">
              <a:spcBef>
                <a:spcPct val="30000"/>
              </a:spcBef>
              <a:defRPr sz="1200">
                <a:solidFill>
                  <a:schemeClr val="tx1"/>
                </a:solidFill>
                <a:latin typeface="Arial" panose="020B0604020202020204" pitchFamily="34" charset="0"/>
              </a:defRPr>
            </a:lvl4pPr>
            <a:lvl5pPr marL="2063192" indent="-229244">
              <a:spcBef>
                <a:spcPct val="30000"/>
              </a:spcBef>
              <a:defRPr sz="1200">
                <a:solidFill>
                  <a:schemeClr val="tx1"/>
                </a:solidFill>
                <a:latin typeface="Arial" panose="020B0604020202020204" pitchFamily="34" charset="0"/>
              </a:defRPr>
            </a:lvl5pPr>
            <a:lvl6pPr marL="2521679" indent="-229244" eaLnBrk="0" fontAlgn="base" hangingPunct="0">
              <a:spcBef>
                <a:spcPct val="30000"/>
              </a:spcBef>
              <a:spcAft>
                <a:spcPct val="0"/>
              </a:spcAft>
              <a:defRPr sz="1200">
                <a:solidFill>
                  <a:schemeClr val="tx1"/>
                </a:solidFill>
                <a:latin typeface="Arial" panose="020B0604020202020204" pitchFamily="34" charset="0"/>
              </a:defRPr>
            </a:lvl6pPr>
            <a:lvl7pPr marL="2980166" indent="-229244" eaLnBrk="0" fontAlgn="base" hangingPunct="0">
              <a:spcBef>
                <a:spcPct val="30000"/>
              </a:spcBef>
              <a:spcAft>
                <a:spcPct val="0"/>
              </a:spcAft>
              <a:defRPr sz="1200">
                <a:solidFill>
                  <a:schemeClr val="tx1"/>
                </a:solidFill>
                <a:latin typeface="Arial" panose="020B0604020202020204" pitchFamily="34" charset="0"/>
              </a:defRPr>
            </a:lvl7pPr>
            <a:lvl8pPr marL="3438653" indent="-229244" eaLnBrk="0" fontAlgn="base" hangingPunct="0">
              <a:spcBef>
                <a:spcPct val="30000"/>
              </a:spcBef>
              <a:spcAft>
                <a:spcPct val="0"/>
              </a:spcAft>
              <a:defRPr sz="1200">
                <a:solidFill>
                  <a:schemeClr val="tx1"/>
                </a:solidFill>
                <a:latin typeface="Arial" panose="020B0604020202020204" pitchFamily="34" charset="0"/>
              </a:defRPr>
            </a:lvl8pPr>
            <a:lvl9pPr marL="3897141" indent="-229244"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54D7690-3C76-4FFD-93B7-8346F73043E5}" type="slidenum">
              <a:rPr lang="en-GB" altLang="en-US"/>
              <a:pPr>
                <a:spcBef>
                  <a:spcPct val="0"/>
                </a:spcBef>
              </a:pPr>
              <a:t>14</a:t>
            </a:fld>
            <a:endParaRPr lang="en-GB" altLang="en-US"/>
          </a:p>
        </p:txBody>
      </p:sp>
    </p:spTree>
    <p:extLst>
      <p:ext uri="{BB962C8B-B14F-4D97-AF65-F5344CB8AC3E}">
        <p14:creationId xmlns:p14="http://schemas.microsoft.com/office/powerpoint/2010/main" val="35154892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p:spPr>
        <p:txBody>
          <a:bodyPr/>
          <a:lstStyle/>
          <a:p>
            <a:r>
              <a:rPr lang="en-GB" dirty="0">
                <a:latin typeface="Arial" pitchFamily="-110" charset="0"/>
              </a:rPr>
              <a:t>Open</a:t>
            </a:r>
            <a:r>
              <a:rPr lang="en-GB" baseline="0" dirty="0">
                <a:latin typeface="Arial" pitchFamily="-110" charset="0"/>
              </a:rPr>
              <a:t> for questions</a:t>
            </a:r>
            <a:endParaRPr lang="en-GB" dirty="0">
              <a:latin typeface="Arial" pitchFamily="-110" charset="0"/>
            </a:endParaRPr>
          </a:p>
        </p:txBody>
      </p:sp>
      <p:sp>
        <p:nvSpPr>
          <p:cNvPr id="83972" name="Slide Number Placeholder 3"/>
          <p:cNvSpPr>
            <a:spLocks noGrp="1"/>
          </p:cNvSpPr>
          <p:nvPr>
            <p:ph type="sldNum" sz="quarter" idx="5"/>
          </p:nvPr>
        </p:nvSpPr>
        <p:spPr>
          <a:noFill/>
          <a:ln>
            <a:miter lim="800000"/>
            <a:headEnd/>
            <a:tailEnd/>
          </a:ln>
        </p:spPr>
        <p:txBody>
          <a:bodyPr/>
          <a:lstStyle/>
          <a:p>
            <a:fld id="{0A4D97AE-061E-2346-98C7-09B06ABB0671}" type="slidenum">
              <a:rPr lang="en-GB"/>
              <a:pPr/>
              <a:t>15</a:t>
            </a:fld>
            <a:endParaRPr lang="en-GB"/>
          </a:p>
        </p:txBody>
      </p:sp>
    </p:spTree>
    <p:extLst>
      <p:ext uri="{BB962C8B-B14F-4D97-AF65-F5344CB8AC3E}">
        <p14:creationId xmlns:p14="http://schemas.microsoft.com/office/powerpoint/2010/main" val="3771276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p:spPr>
        <p:txBody>
          <a:bodyPr/>
          <a:lstStyle/>
          <a:p>
            <a:endParaRPr lang="en-GB" altLang="en-US" baseline="0" dirty="0">
              <a:latin typeface="Arial" panose="020B0604020202020204" pitchFamily="34" charset="0"/>
            </a:endParaRPr>
          </a:p>
        </p:txBody>
      </p:sp>
      <p:sp>
        <p:nvSpPr>
          <p:cNvPr id="43012"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5042" indent="-286554">
              <a:spcBef>
                <a:spcPct val="30000"/>
              </a:spcBef>
              <a:defRPr sz="1200">
                <a:solidFill>
                  <a:schemeClr val="tx1"/>
                </a:solidFill>
                <a:latin typeface="Arial" panose="020B0604020202020204" pitchFamily="34" charset="0"/>
              </a:defRPr>
            </a:lvl2pPr>
            <a:lvl3pPr marL="1146218" indent="-229244">
              <a:spcBef>
                <a:spcPct val="30000"/>
              </a:spcBef>
              <a:defRPr sz="1200">
                <a:solidFill>
                  <a:schemeClr val="tx1"/>
                </a:solidFill>
                <a:latin typeface="Arial" panose="020B0604020202020204" pitchFamily="34" charset="0"/>
              </a:defRPr>
            </a:lvl3pPr>
            <a:lvl4pPr marL="1604705" indent="-229244">
              <a:spcBef>
                <a:spcPct val="30000"/>
              </a:spcBef>
              <a:defRPr sz="1200">
                <a:solidFill>
                  <a:schemeClr val="tx1"/>
                </a:solidFill>
                <a:latin typeface="Arial" panose="020B0604020202020204" pitchFamily="34" charset="0"/>
              </a:defRPr>
            </a:lvl4pPr>
            <a:lvl5pPr marL="2063192" indent="-229244">
              <a:spcBef>
                <a:spcPct val="30000"/>
              </a:spcBef>
              <a:defRPr sz="1200">
                <a:solidFill>
                  <a:schemeClr val="tx1"/>
                </a:solidFill>
                <a:latin typeface="Arial" panose="020B0604020202020204" pitchFamily="34" charset="0"/>
              </a:defRPr>
            </a:lvl5pPr>
            <a:lvl6pPr marL="2521679" indent="-229244" eaLnBrk="0" fontAlgn="base" hangingPunct="0">
              <a:spcBef>
                <a:spcPct val="30000"/>
              </a:spcBef>
              <a:spcAft>
                <a:spcPct val="0"/>
              </a:spcAft>
              <a:defRPr sz="1200">
                <a:solidFill>
                  <a:schemeClr val="tx1"/>
                </a:solidFill>
                <a:latin typeface="Arial" panose="020B0604020202020204" pitchFamily="34" charset="0"/>
              </a:defRPr>
            </a:lvl6pPr>
            <a:lvl7pPr marL="2980166" indent="-229244" eaLnBrk="0" fontAlgn="base" hangingPunct="0">
              <a:spcBef>
                <a:spcPct val="30000"/>
              </a:spcBef>
              <a:spcAft>
                <a:spcPct val="0"/>
              </a:spcAft>
              <a:defRPr sz="1200">
                <a:solidFill>
                  <a:schemeClr val="tx1"/>
                </a:solidFill>
                <a:latin typeface="Arial" panose="020B0604020202020204" pitchFamily="34" charset="0"/>
              </a:defRPr>
            </a:lvl7pPr>
            <a:lvl8pPr marL="3438653" indent="-229244" eaLnBrk="0" fontAlgn="base" hangingPunct="0">
              <a:spcBef>
                <a:spcPct val="30000"/>
              </a:spcBef>
              <a:spcAft>
                <a:spcPct val="0"/>
              </a:spcAft>
              <a:defRPr sz="1200">
                <a:solidFill>
                  <a:schemeClr val="tx1"/>
                </a:solidFill>
                <a:latin typeface="Arial" panose="020B0604020202020204" pitchFamily="34" charset="0"/>
              </a:defRPr>
            </a:lvl8pPr>
            <a:lvl9pPr marL="3897141" indent="-229244"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570CB93-44AB-4DE0-9E2E-BFE3A197D0C6}" type="slidenum">
              <a:rPr lang="en-GB" altLang="en-US"/>
              <a:pPr>
                <a:spcBef>
                  <a:spcPct val="0"/>
                </a:spcBef>
              </a:pPr>
              <a:t>2</a:t>
            </a:fld>
            <a:endParaRPr lang="en-GB" altLang="en-US"/>
          </a:p>
        </p:txBody>
      </p:sp>
    </p:spTree>
    <p:extLst>
      <p:ext uri="{BB962C8B-B14F-4D97-AF65-F5344CB8AC3E}">
        <p14:creationId xmlns:p14="http://schemas.microsoft.com/office/powerpoint/2010/main" val="3823916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p:spPr>
        <p:txBody>
          <a:bodyPr/>
          <a:lstStyle/>
          <a:p>
            <a:endParaRPr lang="en-GB" altLang="en-US" baseline="0" dirty="0">
              <a:latin typeface="Arial" panose="020B0604020202020204" pitchFamily="34" charset="0"/>
            </a:endParaRPr>
          </a:p>
        </p:txBody>
      </p:sp>
      <p:sp>
        <p:nvSpPr>
          <p:cNvPr id="43012"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5042" indent="-286554">
              <a:spcBef>
                <a:spcPct val="30000"/>
              </a:spcBef>
              <a:defRPr sz="1200">
                <a:solidFill>
                  <a:schemeClr val="tx1"/>
                </a:solidFill>
                <a:latin typeface="Arial" panose="020B0604020202020204" pitchFamily="34" charset="0"/>
              </a:defRPr>
            </a:lvl2pPr>
            <a:lvl3pPr marL="1146218" indent="-229244">
              <a:spcBef>
                <a:spcPct val="30000"/>
              </a:spcBef>
              <a:defRPr sz="1200">
                <a:solidFill>
                  <a:schemeClr val="tx1"/>
                </a:solidFill>
                <a:latin typeface="Arial" panose="020B0604020202020204" pitchFamily="34" charset="0"/>
              </a:defRPr>
            </a:lvl3pPr>
            <a:lvl4pPr marL="1604705" indent="-229244">
              <a:spcBef>
                <a:spcPct val="30000"/>
              </a:spcBef>
              <a:defRPr sz="1200">
                <a:solidFill>
                  <a:schemeClr val="tx1"/>
                </a:solidFill>
                <a:latin typeface="Arial" panose="020B0604020202020204" pitchFamily="34" charset="0"/>
              </a:defRPr>
            </a:lvl4pPr>
            <a:lvl5pPr marL="2063192" indent="-229244">
              <a:spcBef>
                <a:spcPct val="30000"/>
              </a:spcBef>
              <a:defRPr sz="1200">
                <a:solidFill>
                  <a:schemeClr val="tx1"/>
                </a:solidFill>
                <a:latin typeface="Arial" panose="020B0604020202020204" pitchFamily="34" charset="0"/>
              </a:defRPr>
            </a:lvl5pPr>
            <a:lvl6pPr marL="2521679" indent="-229244" eaLnBrk="0" fontAlgn="base" hangingPunct="0">
              <a:spcBef>
                <a:spcPct val="30000"/>
              </a:spcBef>
              <a:spcAft>
                <a:spcPct val="0"/>
              </a:spcAft>
              <a:defRPr sz="1200">
                <a:solidFill>
                  <a:schemeClr val="tx1"/>
                </a:solidFill>
                <a:latin typeface="Arial" panose="020B0604020202020204" pitchFamily="34" charset="0"/>
              </a:defRPr>
            </a:lvl6pPr>
            <a:lvl7pPr marL="2980166" indent="-229244" eaLnBrk="0" fontAlgn="base" hangingPunct="0">
              <a:spcBef>
                <a:spcPct val="30000"/>
              </a:spcBef>
              <a:spcAft>
                <a:spcPct val="0"/>
              </a:spcAft>
              <a:defRPr sz="1200">
                <a:solidFill>
                  <a:schemeClr val="tx1"/>
                </a:solidFill>
                <a:latin typeface="Arial" panose="020B0604020202020204" pitchFamily="34" charset="0"/>
              </a:defRPr>
            </a:lvl7pPr>
            <a:lvl8pPr marL="3438653" indent="-229244" eaLnBrk="0" fontAlgn="base" hangingPunct="0">
              <a:spcBef>
                <a:spcPct val="30000"/>
              </a:spcBef>
              <a:spcAft>
                <a:spcPct val="0"/>
              </a:spcAft>
              <a:defRPr sz="1200">
                <a:solidFill>
                  <a:schemeClr val="tx1"/>
                </a:solidFill>
                <a:latin typeface="Arial" panose="020B0604020202020204" pitchFamily="34" charset="0"/>
              </a:defRPr>
            </a:lvl8pPr>
            <a:lvl9pPr marL="3897141" indent="-229244"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570CB93-44AB-4DE0-9E2E-BFE3A197D0C6}" type="slidenum">
              <a:rPr lang="en-GB" altLang="en-US"/>
              <a:pPr>
                <a:spcBef>
                  <a:spcPct val="0"/>
                </a:spcBef>
              </a:pPr>
              <a:t>3</a:t>
            </a:fld>
            <a:endParaRPr lang="en-GB" altLang="en-US"/>
          </a:p>
        </p:txBody>
      </p:sp>
    </p:spTree>
    <p:extLst>
      <p:ext uri="{BB962C8B-B14F-4D97-AF65-F5344CB8AC3E}">
        <p14:creationId xmlns:p14="http://schemas.microsoft.com/office/powerpoint/2010/main" val="3416164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p:spPr>
        <p:txBody>
          <a:bodyPr/>
          <a:lstStyle/>
          <a:p>
            <a:endParaRPr lang="en-GB" altLang="en-US" dirty="0">
              <a:latin typeface="Arial" panose="020B0604020202020204" pitchFamily="34" charset="0"/>
            </a:endParaRPr>
          </a:p>
        </p:txBody>
      </p:sp>
      <p:sp>
        <p:nvSpPr>
          <p:cNvPr id="61444"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5042" indent="-286554">
              <a:spcBef>
                <a:spcPct val="30000"/>
              </a:spcBef>
              <a:defRPr sz="1200">
                <a:solidFill>
                  <a:schemeClr val="tx1"/>
                </a:solidFill>
                <a:latin typeface="Arial" panose="020B0604020202020204" pitchFamily="34" charset="0"/>
              </a:defRPr>
            </a:lvl2pPr>
            <a:lvl3pPr marL="1146218" indent="-229244">
              <a:spcBef>
                <a:spcPct val="30000"/>
              </a:spcBef>
              <a:defRPr sz="1200">
                <a:solidFill>
                  <a:schemeClr val="tx1"/>
                </a:solidFill>
                <a:latin typeface="Arial" panose="020B0604020202020204" pitchFamily="34" charset="0"/>
              </a:defRPr>
            </a:lvl3pPr>
            <a:lvl4pPr marL="1604705" indent="-229244">
              <a:spcBef>
                <a:spcPct val="30000"/>
              </a:spcBef>
              <a:defRPr sz="1200">
                <a:solidFill>
                  <a:schemeClr val="tx1"/>
                </a:solidFill>
                <a:latin typeface="Arial" panose="020B0604020202020204" pitchFamily="34" charset="0"/>
              </a:defRPr>
            </a:lvl4pPr>
            <a:lvl5pPr marL="2063192" indent="-229244">
              <a:spcBef>
                <a:spcPct val="30000"/>
              </a:spcBef>
              <a:defRPr sz="1200">
                <a:solidFill>
                  <a:schemeClr val="tx1"/>
                </a:solidFill>
                <a:latin typeface="Arial" panose="020B0604020202020204" pitchFamily="34" charset="0"/>
              </a:defRPr>
            </a:lvl5pPr>
            <a:lvl6pPr marL="2521679" indent="-229244" eaLnBrk="0" fontAlgn="base" hangingPunct="0">
              <a:spcBef>
                <a:spcPct val="30000"/>
              </a:spcBef>
              <a:spcAft>
                <a:spcPct val="0"/>
              </a:spcAft>
              <a:defRPr sz="1200">
                <a:solidFill>
                  <a:schemeClr val="tx1"/>
                </a:solidFill>
                <a:latin typeface="Arial" panose="020B0604020202020204" pitchFamily="34" charset="0"/>
              </a:defRPr>
            </a:lvl6pPr>
            <a:lvl7pPr marL="2980166" indent="-229244" eaLnBrk="0" fontAlgn="base" hangingPunct="0">
              <a:spcBef>
                <a:spcPct val="30000"/>
              </a:spcBef>
              <a:spcAft>
                <a:spcPct val="0"/>
              </a:spcAft>
              <a:defRPr sz="1200">
                <a:solidFill>
                  <a:schemeClr val="tx1"/>
                </a:solidFill>
                <a:latin typeface="Arial" panose="020B0604020202020204" pitchFamily="34" charset="0"/>
              </a:defRPr>
            </a:lvl7pPr>
            <a:lvl8pPr marL="3438653" indent="-229244" eaLnBrk="0" fontAlgn="base" hangingPunct="0">
              <a:spcBef>
                <a:spcPct val="30000"/>
              </a:spcBef>
              <a:spcAft>
                <a:spcPct val="0"/>
              </a:spcAft>
              <a:defRPr sz="1200">
                <a:solidFill>
                  <a:schemeClr val="tx1"/>
                </a:solidFill>
                <a:latin typeface="Arial" panose="020B0604020202020204" pitchFamily="34" charset="0"/>
              </a:defRPr>
            </a:lvl8pPr>
            <a:lvl9pPr marL="3897141" indent="-229244"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80B8E8D-CA03-420C-B0D7-4D5D3D418000}" type="slidenum">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23481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665386B-A65F-48AE-B69C-3034DF4C6D43}" type="slidenum">
              <a:rPr lang="en-GB" altLang="en-US" smtClean="0"/>
              <a:pPr/>
              <a:t>5</a:t>
            </a:fld>
            <a:endParaRPr lang="en-GB" altLang="en-US"/>
          </a:p>
        </p:txBody>
      </p:sp>
    </p:spTree>
    <p:extLst>
      <p:ext uri="{BB962C8B-B14F-4D97-AF65-F5344CB8AC3E}">
        <p14:creationId xmlns:p14="http://schemas.microsoft.com/office/powerpoint/2010/main" val="349514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p:spPr>
        <p:txBody>
          <a:bodyPr/>
          <a:lstStyle/>
          <a:p>
            <a:endParaRPr lang="en-GB" altLang="en-US" dirty="0">
              <a:latin typeface="Arial" panose="020B0604020202020204" pitchFamily="34" charset="0"/>
            </a:endParaRPr>
          </a:p>
        </p:txBody>
      </p:sp>
      <p:sp>
        <p:nvSpPr>
          <p:cNvPr id="73732"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5042" indent="-286554">
              <a:spcBef>
                <a:spcPct val="30000"/>
              </a:spcBef>
              <a:defRPr sz="1200">
                <a:solidFill>
                  <a:schemeClr val="tx1"/>
                </a:solidFill>
                <a:latin typeface="Arial" panose="020B0604020202020204" pitchFamily="34" charset="0"/>
              </a:defRPr>
            </a:lvl2pPr>
            <a:lvl3pPr marL="1146218" indent="-229244">
              <a:spcBef>
                <a:spcPct val="30000"/>
              </a:spcBef>
              <a:defRPr sz="1200">
                <a:solidFill>
                  <a:schemeClr val="tx1"/>
                </a:solidFill>
                <a:latin typeface="Arial" panose="020B0604020202020204" pitchFamily="34" charset="0"/>
              </a:defRPr>
            </a:lvl3pPr>
            <a:lvl4pPr marL="1604705" indent="-229244">
              <a:spcBef>
                <a:spcPct val="30000"/>
              </a:spcBef>
              <a:defRPr sz="1200">
                <a:solidFill>
                  <a:schemeClr val="tx1"/>
                </a:solidFill>
                <a:latin typeface="Arial" panose="020B0604020202020204" pitchFamily="34" charset="0"/>
              </a:defRPr>
            </a:lvl4pPr>
            <a:lvl5pPr marL="2063192" indent="-229244">
              <a:spcBef>
                <a:spcPct val="30000"/>
              </a:spcBef>
              <a:defRPr sz="1200">
                <a:solidFill>
                  <a:schemeClr val="tx1"/>
                </a:solidFill>
                <a:latin typeface="Arial" panose="020B0604020202020204" pitchFamily="34" charset="0"/>
              </a:defRPr>
            </a:lvl5pPr>
            <a:lvl6pPr marL="2521679" indent="-229244" eaLnBrk="0" fontAlgn="base" hangingPunct="0">
              <a:spcBef>
                <a:spcPct val="30000"/>
              </a:spcBef>
              <a:spcAft>
                <a:spcPct val="0"/>
              </a:spcAft>
              <a:defRPr sz="1200">
                <a:solidFill>
                  <a:schemeClr val="tx1"/>
                </a:solidFill>
                <a:latin typeface="Arial" panose="020B0604020202020204" pitchFamily="34" charset="0"/>
              </a:defRPr>
            </a:lvl6pPr>
            <a:lvl7pPr marL="2980166" indent="-229244" eaLnBrk="0" fontAlgn="base" hangingPunct="0">
              <a:spcBef>
                <a:spcPct val="30000"/>
              </a:spcBef>
              <a:spcAft>
                <a:spcPct val="0"/>
              </a:spcAft>
              <a:defRPr sz="1200">
                <a:solidFill>
                  <a:schemeClr val="tx1"/>
                </a:solidFill>
                <a:latin typeface="Arial" panose="020B0604020202020204" pitchFamily="34" charset="0"/>
              </a:defRPr>
            </a:lvl7pPr>
            <a:lvl8pPr marL="3438653" indent="-229244" eaLnBrk="0" fontAlgn="base" hangingPunct="0">
              <a:spcBef>
                <a:spcPct val="30000"/>
              </a:spcBef>
              <a:spcAft>
                <a:spcPct val="0"/>
              </a:spcAft>
              <a:defRPr sz="1200">
                <a:solidFill>
                  <a:schemeClr val="tx1"/>
                </a:solidFill>
                <a:latin typeface="Arial" panose="020B0604020202020204" pitchFamily="34" charset="0"/>
              </a:defRPr>
            </a:lvl8pPr>
            <a:lvl9pPr marL="3897141" indent="-229244"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03B31DA-6408-4A47-B19D-8BA9F20ACC59}" type="slidenum">
              <a:rPr lang="en-GB" altLang="en-US"/>
              <a:pPr>
                <a:spcBef>
                  <a:spcPct val="0"/>
                </a:spcBef>
              </a:pPr>
              <a:t>6</a:t>
            </a:fld>
            <a:endParaRPr lang="en-GB" altLang="en-US"/>
          </a:p>
        </p:txBody>
      </p:sp>
    </p:spTree>
    <p:extLst>
      <p:ext uri="{BB962C8B-B14F-4D97-AF65-F5344CB8AC3E}">
        <p14:creationId xmlns:p14="http://schemas.microsoft.com/office/powerpoint/2010/main" val="1753686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p:spPr>
        <p:txBody>
          <a:bodyPr/>
          <a:lstStyle/>
          <a:p>
            <a:pPr marL="171450" indent="-171450">
              <a:buFont typeface="Arial" panose="020B0604020202020204" pitchFamily="34" charset="0"/>
              <a:buChar char="•"/>
            </a:pPr>
            <a:endParaRPr lang="en-GB" altLang="en-US" dirty="0">
              <a:latin typeface="Arial" panose="020B0604020202020204" pitchFamily="34" charset="0"/>
            </a:endParaRPr>
          </a:p>
        </p:txBody>
      </p:sp>
      <p:sp>
        <p:nvSpPr>
          <p:cNvPr id="43012"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5042" indent="-286554">
              <a:spcBef>
                <a:spcPct val="30000"/>
              </a:spcBef>
              <a:defRPr sz="1200">
                <a:solidFill>
                  <a:schemeClr val="tx1"/>
                </a:solidFill>
                <a:latin typeface="Arial" panose="020B0604020202020204" pitchFamily="34" charset="0"/>
              </a:defRPr>
            </a:lvl2pPr>
            <a:lvl3pPr marL="1146218" indent="-229244">
              <a:spcBef>
                <a:spcPct val="30000"/>
              </a:spcBef>
              <a:defRPr sz="1200">
                <a:solidFill>
                  <a:schemeClr val="tx1"/>
                </a:solidFill>
                <a:latin typeface="Arial" panose="020B0604020202020204" pitchFamily="34" charset="0"/>
              </a:defRPr>
            </a:lvl3pPr>
            <a:lvl4pPr marL="1604705" indent="-229244">
              <a:spcBef>
                <a:spcPct val="30000"/>
              </a:spcBef>
              <a:defRPr sz="1200">
                <a:solidFill>
                  <a:schemeClr val="tx1"/>
                </a:solidFill>
                <a:latin typeface="Arial" panose="020B0604020202020204" pitchFamily="34" charset="0"/>
              </a:defRPr>
            </a:lvl4pPr>
            <a:lvl5pPr marL="2063192" indent="-229244">
              <a:spcBef>
                <a:spcPct val="30000"/>
              </a:spcBef>
              <a:defRPr sz="1200">
                <a:solidFill>
                  <a:schemeClr val="tx1"/>
                </a:solidFill>
                <a:latin typeface="Arial" panose="020B0604020202020204" pitchFamily="34" charset="0"/>
              </a:defRPr>
            </a:lvl5pPr>
            <a:lvl6pPr marL="2521679" indent="-229244" eaLnBrk="0" fontAlgn="base" hangingPunct="0">
              <a:spcBef>
                <a:spcPct val="30000"/>
              </a:spcBef>
              <a:spcAft>
                <a:spcPct val="0"/>
              </a:spcAft>
              <a:defRPr sz="1200">
                <a:solidFill>
                  <a:schemeClr val="tx1"/>
                </a:solidFill>
                <a:latin typeface="Arial" panose="020B0604020202020204" pitchFamily="34" charset="0"/>
              </a:defRPr>
            </a:lvl6pPr>
            <a:lvl7pPr marL="2980166" indent="-229244" eaLnBrk="0" fontAlgn="base" hangingPunct="0">
              <a:spcBef>
                <a:spcPct val="30000"/>
              </a:spcBef>
              <a:spcAft>
                <a:spcPct val="0"/>
              </a:spcAft>
              <a:defRPr sz="1200">
                <a:solidFill>
                  <a:schemeClr val="tx1"/>
                </a:solidFill>
                <a:latin typeface="Arial" panose="020B0604020202020204" pitchFamily="34" charset="0"/>
              </a:defRPr>
            </a:lvl7pPr>
            <a:lvl8pPr marL="3438653" indent="-229244" eaLnBrk="0" fontAlgn="base" hangingPunct="0">
              <a:spcBef>
                <a:spcPct val="30000"/>
              </a:spcBef>
              <a:spcAft>
                <a:spcPct val="0"/>
              </a:spcAft>
              <a:defRPr sz="1200">
                <a:solidFill>
                  <a:schemeClr val="tx1"/>
                </a:solidFill>
                <a:latin typeface="Arial" panose="020B0604020202020204" pitchFamily="34" charset="0"/>
              </a:defRPr>
            </a:lvl8pPr>
            <a:lvl9pPr marL="3897141" indent="-229244"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570CB93-44AB-4DE0-9E2E-BFE3A197D0C6}" type="slidenum">
              <a:rPr lang="en-GB" altLang="en-US"/>
              <a:pPr>
                <a:spcBef>
                  <a:spcPct val="0"/>
                </a:spcBef>
              </a:pPr>
              <a:t>7</a:t>
            </a:fld>
            <a:endParaRPr lang="en-GB" altLang="en-US"/>
          </a:p>
        </p:txBody>
      </p:sp>
    </p:spTree>
    <p:extLst>
      <p:ext uri="{BB962C8B-B14F-4D97-AF65-F5344CB8AC3E}">
        <p14:creationId xmlns:p14="http://schemas.microsoft.com/office/powerpoint/2010/main" val="35713857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p:spPr>
        <p:txBody>
          <a:bodyPr/>
          <a:lstStyle/>
          <a:p>
            <a:endParaRPr lang="en-GB" altLang="en-US" baseline="0" dirty="0">
              <a:latin typeface="Arial" panose="020B0604020202020204" pitchFamily="34" charset="0"/>
            </a:endParaRPr>
          </a:p>
        </p:txBody>
      </p:sp>
      <p:sp>
        <p:nvSpPr>
          <p:cNvPr id="67588"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5042" indent="-286554">
              <a:spcBef>
                <a:spcPct val="30000"/>
              </a:spcBef>
              <a:defRPr sz="1200">
                <a:solidFill>
                  <a:schemeClr val="tx1"/>
                </a:solidFill>
                <a:latin typeface="Arial" panose="020B0604020202020204" pitchFamily="34" charset="0"/>
              </a:defRPr>
            </a:lvl2pPr>
            <a:lvl3pPr marL="1146218" indent="-229244">
              <a:spcBef>
                <a:spcPct val="30000"/>
              </a:spcBef>
              <a:defRPr sz="1200">
                <a:solidFill>
                  <a:schemeClr val="tx1"/>
                </a:solidFill>
                <a:latin typeface="Arial" panose="020B0604020202020204" pitchFamily="34" charset="0"/>
              </a:defRPr>
            </a:lvl3pPr>
            <a:lvl4pPr marL="1604705" indent="-229244">
              <a:spcBef>
                <a:spcPct val="30000"/>
              </a:spcBef>
              <a:defRPr sz="1200">
                <a:solidFill>
                  <a:schemeClr val="tx1"/>
                </a:solidFill>
                <a:latin typeface="Arial" panose="020B0604020202020204" pitchFamily="34" charset="0"/>
              </a:defRPr>
            </a:lvl4pPr>
            <a:lvl5pPr marL="2063192" indent="-229244">
              <a:spcBef>
                <a:spcPct val="30000"/>
              </a:spcBef>
              <a:defRPr sz="1200">
                <a:solidFill>
                  <a:schemeClr val="tx1"/>
                </a:solidFill>
                <a:latin typeface="Arial" panose="020B0604020202020204" pitchFamily="34" charset="0"/>
              </a:defRPr>
            </a:lvl5pPr>
            <a:lvl6pPr marL="2521679" indent="-229244" eaLnBrk="0" fontAlgn="base" hangingPunct="0">
              <a:spcBef>
                <a:spcPct val="30000"/>
              </a:spcBef>
              <a:spcAft>
                <a:spcPct val="0"/>
              </a:spcAft>
              <a:defRPr sz="1200">
                <a:solidFill>
                  <a:schemeClr val="tx1"/>
                </a:solidFill>
                <a:latin typeface="Arial" panose="020B0604020202020204" pitchFamily="34" charset="0"/>
              </a:defRPr>
            </a:lvl6pPr>
            <a:lvl7pPr marL="2980166" indent="-229244" eaLnBrk="0" fontAlgn="base" hangingPunct="0">
              <a:spcBef>
                <a:spcPct val="30000"/>
              </a:spcBef>
              <a:spcAft>
                <a:spcPct val="0"/>
              </a:spcAft>
              <a:defRPr sz="1200">
                <a:solidFill>
                  <a:schemeClr val="tx1"/>
                </a:solidFill>
                <a:latin typeface="Arial" panose="020B0604020202020204" pitchFamily="34" charset="0"/>
              </a:defRPr>
            </a:lvl7pPr>
            <a:lvl8pPr marL="3438653" indent="-229244" eaLnBrk="0" fontAlgn="base" hangingPunct="0">
              <a:spcBef>
                <a:spcPct val="30000"/>
              </a:spcBef>
              <a:spcAft>
                <a:spcPct val="0"/>
              </a:spcAft>
              <a:defRPr sz="1200">
                <a:solidFill>
                  <a:schemeClr val="tx1"/>
                </a:solidFill>
                <a:latin typeface="Arial" panose="020B0604020202020204" pitchFamily="34" charset="0"/>
              </a:defRPr>
            </a:lvl8pPr>
            <a:lvl9pPr marL="3897141" indent="-229244"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6B03F5A-9279-4E52-9253-9FAC1046F39B}" type="slidenum">
              <a:rPr lang="en-GB" altLang="en-US"/>
              <a:pPr>
                <a:spcBef>
                  <a:spcPct val="0"/>
                </a:spcBef>
              </a:pPr>
              <a:t>8</a:t>
            </a:fld>
            <a:endParaRPr lang="en-GB" altLang="en-US"/>
          </a:p>
        </p:txBody>
      </p:sp>
    </p:spTree>
    <p:extLst>
      <p:ext uri="{BB962C8B-B14F-4D97-AF65-F5344CB8AC3E}">
        <p14:creationId xmlns:p14="http://schemas.microsoft.com/office/powerpoint/2010/main" val="3252886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p:spPr>
        <p:txBody>
          <a:bodyPr/>
          <a:lstStyle/>
          <a:p>
            <a:endParaRPr lang="en-GB" altLang="en-US" baseline="0" dirty="0">
              <a:latin typeface="Arial" panose="020B0604020202020204" pitchFamily="34" charset="0"/>
            </a:endParaRPr>
          </a:p>
        </p:txBody>
      </p:sp>
      <p:sp>
        <p:nvSpPr>
          <p:cNvPr id="61444"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5042" indent="-286554">
              <a:spcBef>
                <a:spcPct val="30000"/>
              </a:spcBef>
              <a:defRPr sz="1200">
                <a:solidFill>
                  <a:schemeClr val="tx1"/>
                </a:solidFill>
                <a:latin typeface="Arial" panose="020B0604020202020204" pitchFamily="34" charset="0"/>
              </a:defRPr>
            </a:lvl2pPr>
            <a:lvl3pPr marL="1146218" indent="-229244">
              <a:spcBef>
                <a:spcPct val="30000"/>
              </a:spcBef>
              <a:defRPr sz="1200">
                <a:solidFill>
                  <a:schemeClr val="tx1"/>
                </a:solidFill>
                <a:latin typeface="Arial" panose="020B0604020202020204" pitchFamily="34" charset="0"/>
              </a:defRPr>
            </a:lvl3pPr>
            <a:lvl4pPr marL="1604705" indent="-229244">
              <a:spcBef>
                <a:spcPct val="30000"/>
              </a:spcBef>
              <a:defRPr sz="1200">
                <a:solidFill>
                  <a:schemeClr val="tx1"/>
                </a:solidFill>
                <a:latin typeface="Arial" panose="020B0604020202020204" pitchFamily="34" charset="0"/>
              </a:defRPr>
            </a:lvl4pPr>
            <a:lvl5pPr marL="2063192" indent="-229244">
              <a:spcBef>
                <a:spcPct val="30000"/>
              </a:spcBef>
              <a:defRPr sz="1200">
                <a:solidFill>
                  <a:schemeClr val="tx1"/>
                </a:solidFill>
                <a:latin typeface="Arial" panose="020B0604020202020204" pitchFamily="34" charset="0"/>
              </a:defRPr>
            </a:lvl5pPr>
            <a:lvl6pPr marL="2521679" indent="-229244" eaLnBrk="0" fontAlgn="base" hangingPunct="0">
              <a:spcBef>
                <a:spcPct val="30000"/>
              </a:spcBef>
              <a:spcAft>
                <a:spcPct val="0"/>
              </a:spcAft>
              <a:defRPr sz="1200">
                <a:solidFill>
                  <a:schemeClr val="tx1"/>
                </a:solidFill>
                <a:latin typeface="Arial" panose="020B0604020202020204" pitchFamily="34" charset="0"/>
              </a:defRPr>
            </a:lvl6pPr>
            <a:lvl7pPr marL="2980166" indent="-229244" eaLnBrk="0" fontAlgn="base" hangingPunct="0">
              <a:spcBef>
                <a:spcPct val="30000"/>
              </a:spcBef>
              <a:spcAft>
                <a:spcPct val="0"/>
              </a:spcAft>
              <a:defRPr sz="1200">
                <a:solidFill>
                  <a:schemeClr val="tx1"/>
                </a:solidFill>
                <a:latin typeface="Arial" panose="020B0604020202020204" pitchFamily="34" charset="0"/>
              </a:defRPr>
            </a:lvl7pPr>
            <a:lvl8pPr marL="3438653" indent="-229244" eaLnBrk="0" fontAlgn="base" hangingPunct="0">
              <a:spcBef>
                <a:spcPct val="30000"/>
              </a:spcBef>
              <a:spcAft>
                <a:spcPct val="0"/>
              </a:spcAft>
              <a:defRPr sz="1200">
                <a:solidFill>
                  <a:schemeClr val="tx1"/>
                </a:solidFill>
                <a:latin typeface="Arial" panose="020B0604020202020204" pitchFamily="34" charset="0"/>
              </a:defRPr>
            </a:lvl8pPr>
            <a:lvl9pPr marL="3897141" indent="-229244"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80B8E8D-CA03-420C-B0D7-4D5D3D418000}" type="slidenum">
              <a:rPr lang="en-GB" altLang="en-US"/>
              <a:pPr>
                <a:spcBef>
                  <a:spcPct val="0"/>
                </a:spcBef>
              </a:pPr>
              <a:t>9</a:t>
            </a:fld>
            <a:endParaRPr lang="en-GB" altLang="en-US"/>
          </a:p>
        </p:txBody>
      </p:sp>
    </p:spTree>
    <p:extLst>
      <p:ext uri="{BB962C8B-B14F-4D97-AF65-F5344CB8AC3E}">
        <p14:creationId xmlns:p14="http://schemas.microsoft.com/office/powerpoint/2010/main" val="2844897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8B35D684-369E-4260-8B91-97DE4B005CA2}" type="slidenum">
              <a:rPr lang="en-GB" altLang="en-US"/>
              <a:pPr/>
              <a:t>‹#›</a:t>
            </a:fld>
            <a:endParaRPr lang="en-GB" altLang="en-US"/>
          </a:p>
        </p:txBody>
      </p:sp>
    </p:spTree>
    <p:extLst>
      <p:ext uri="{BB962C8B-B14F-4D97-AF65-F5344CB8AC3E}">
        <p14:creationId xmlns:p14="http://schemas.microsoft.com/office/powerpoint/2010/main" val="2843882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8940072B-A0DF-496D-8559-73A4639226A9}" type="slidenum">
              <a:rPr lang="en-GB" altLang="en-US"/>
              <a:pPr/>
              <a:t>‹#›</a:t>
            </a:fld>
            <a:endParaRPr lang="en-GB" altLang="en-US"/>
          </a:p>
        </p:txBody>
      </p:sp>
    </p:spTree>
    <p:extLst>
      <p:ext uri="{BB962C8B-B14F-4D97-AF65-F5344CB8AC3E}">
        <p14:creationId xmlns:p14="http://schemas.microsoft.com/office/powerpoint/2010/main" val="2626329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8E6E8866-A395-4242-8EBF-2820A0B5E057}" type="slidenum">
              <a:rPr lang="en-GB" altLang="en-US"/>
              <a:pPr/>
              <a:t>‹#›</a:t>
            </a:fld>
            <a:endParaRPr lang="en-GB" altLang="en-US"/>
          </a:p>
        </p:txBody>
      </p:sp>
    </p:spTree>
    <p:extLst>
      <p:ext uri="{BB962C8B-B14F-4D97-AF65-F5344CB8AC3E}">
        <p14:creationId xmlns:p14="http://schemas.microsoft.com/office/powerpoint/2010/main" val="21473774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fld id="{DECA9A21-A823-40B8-83FB-4BE60CCC1069}" type="slidenum">
              <a:rPr lang="en-GB" altLang="en-US"/>
              <a:pPr/>
              <a:t>‹#›</a:t>
            </a:fld>
            <a:endParaRPr lang="en-GB" altLang="en-US"/>
          </a:p>
        </p:txBody>
      </p:sp>
    </p:spTree>
    <p:extLst>
      <p:ext uri="{BB962C8B-B14F-4D97-AF65-F5344CB8AC3E}">
        <p14:creationId xmlns:p14="http://schemas.microsoft.com/office/powerpoint/2010/main" val="3973643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41888DD3-DB4F-445B-8135-4C84BB506C9D}" type="slidenum">
              <a:rPr lang="en-GB" altLang="en-US"/>
              <a:pPr/>
              <a:t>‹#›</a:t>
            </a:fld>
            <a:endParaRPr lang="en-GB" altLang="en-US"/>
          </a:p>
        </p:txBody>
      </p:sp>
    </p:spTree>
    <p:extLst>
      <p:ext uri="{BB962C8B-B14F-4D97-AF65-F5344CB8AC3E}">
        <p14:creationId xmlns:p14="http://schemas.microsoft.com/office/powerpoint/2010/main" val="1991759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A0902A9C-667A-4673-B318-2200CF1525FE}" type="slidenum">
              <a:rPr lang="en-GB" altLang="en-US"/>
              <a:pPr/>
              <a:t>‹#›</a:t>
            </a:fld>
            <a:endParaRPr lang="en-GB" altLang="en-US"/>
          </a:p>
        </p:txBody>
      </p:sp>
    </p:spTree>
    <p:extLst>
      <p:ext uri="{BB962C8B-B14F-4D97-AF65-F5344CB8AC3E}">
        <p14:creationId xmlns:p14="http://schemas.microsoft.com/office/powerpoint/2010/main" val="362431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275AAAA5-EB32-4BC0-AB11-26EA1EF1177C}" type="slidenum">
              <a:rPr lang="en-GB" altLang="en-US"/>
              <a:pPr/>
              <a:t>‹#›</a:t>
            </a:fld>
            <a:endParaRPr lang="en-GB" altLang="en-US"/>
          </a:p>
        </p:txBody>
      </p:sp>
    </p:spTree>
    <p:extLst>
      <p:ext uri="{BB962C8B-B14F-4D97-AF65-F5344CB8AC3E}">
        <p14:creationId xmlns:p14="http://schemas.microsoft.com/office/powerpoint/2010/main" val="80765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fld id="{D8B3A501-F327-4E38-9D73-F2023864CF51}" type="slidenum">
              <a:rPr lang="en-GB" altLang="en-US"/>
              <a:pPr/>
              <a:t>‹#›</a:t>
            </a:fld>
            <a:endParaRPr lang="en-GB" altLang="en-US"/>
          </a:p>
        </p:txBody>
      </p:sp>
    </p:spTree>
    <p:extLst>
      <p:ext uri="{BB962C8B-B14F-4D97-AF65-F5344CB8AC3E}">
        <p14:creationId xmlns:p14="http://schemas.microsoft.com/office/powerpoint/2010/main" val="76902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fld id="{746C0AC6-0628-410F-87A4-6F9A1186D63A}" type="slidenum">
              <a:rPr lang="en-GB" altLang="en-US"/>
              <a:pPr/>
              <a:t>‹#›</a:t>
            </a:fld>
            <a:endParaRPr lang="en-GB" altLang="en-US"/>
          </a:p>
        </p:txBody>
      </p:sp>
    </p:spTree>
    <p:extLst>
      <p:ext uri="{BB962C8B-B14F-4D97-AF65-F5344CB8AC3E}">
        <p14:creationId xmlns:p14="http://schemas.microsoft.com/office/powerpoint/2010/main" val="305306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fld id="{D97D167F-717E-4A5D-BEE4-B52A05A1152C}" type="slidenum">
              <a:rPr lang="en-GB" altLang="en-US"/>
              <a:pPr/>
              <a:t>‹#›</a:t>
            </a:fld>
            <a:endParaRPr lang="en-GB" altLang="en-US"/>
          </a:p>
        </p:txBody>
      </p:sp>
    </p:spTree>
    <p:extLst>
      <p:ext uri="{BB962C8B-B14F-4D97-AF65-F5344CB8AC3E}">
        <p14:creationId xmlns:p14="http://schemas.microsoft.com/office/powerpoint/2010/main" val="198263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F3CC1DF0-CB1F-41FE-867D-CC93D2B6BBD3}" type="slidenum">
              <a:rPr lang="en-GB" altLang="en-US"/>
              <a:pPr/>
              <a:t>‹#›</a:t>
            </a:fld>
            <a:endParaRPr lang="en-GB" altLang="en-US"/>
          </a:p>
        </p:txBody>
      </p:sp>
    </p:spTree>
    <p:extLst>
      <p:ext uri="{BB962C8B-B14F-4D97-AF65-F5344CB8AC3E}">
        <p14:creationId xmlns:p14="http://schemas.microsoft.com/office/powerpoint/2010/main" val="3777658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9B9C88A2-AFEA-4720-85C5-31A025E59393}" type="slidenum">
              <a:rPr lang="en-GB" altLang="en-US"/>
              <a:pPr/>
              <a:t>‹#›</a:t>
            </a:fld>
            <a:endParaRPr lang="en-GB" altLang="en-US"/>
          </a:p>
        </p:txBody>
      </p:sp>
    </p:spTree>
    <p:extLst>
      <p:ext uri="{BB962C8B-B14F-4D97-AF65-F5344CB8AC3E}">
        <p14:creationId xmlns:p14="http://schemas.microsoft.com/office/powerpoint/2010/main" val="3844356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9BC29"/>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A35CC6C6-B432-467C-AB64-048DC1078AA1}"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3.jp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www.ed.ac.uk/biomedical-sciences/undergraduate-studying/bsc-hons-medical-sciences" TargetMode="External"/><Relationship Id="rId7"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www.facebook.com/biomedscied" TargetMode="External"/><Relationship Id="rId4" Type="http://schemas.openxmlformats.org/officeDocument/2006/relationships/hyperlink" Target="https://twitter.com/bmtoEdUni" TargetMode="External"/><Relationship Id="rId9"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www.ed.ac.uk/studying/international/country"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www.ed.ac.uk/studying/international/country" TargetMode="Externa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jp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7.jp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png"/><Relationship Id="rId7"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Box 2"/>
          <p:cNvSpPr txBox="1">
            <a:spLocks noChangeArrowheads="1"/>
          </p:cNvSpPr>
          <p:nvPr/>
        </p:nvSpPr>
        <p:spPr bwMode="auto">
          <a:xfrm>
            <a:off x="516547" y="1997839"/>
            <a:ext cx="468052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4400" b="1" dirty="0">
                <a:solidFill>
                  <a:schemeClr val="bg1"/>
                </a:solidFill>
                <a:cs typeface="Arial" panose="020B0604020202020204" pitchFamily="34" charset="0"/>
              </a:rPr>
              <a:t>Applying for </a:t>
            </a:r>
            <a:r>
              <a:rPr lang="en-GB" altLang="en-US" sz="4400" b="1" dirty="0" smtClean="0">
                <a:solidFill>
                  <a:schemeClr val="bg1"/>
                </a:solidFill>
                <a:cs typeface="Arial" panose="020B0604020202020204" pitchFamily="34" charset="0"/>
              </a:rPr>
              <a:t>Medical Sciences </a:t>
            </a:r>
            <a:endParaRPr lang="en-GB" altLang="en-US" sz="4400" b="1" dirty="0">
              <a:solidFill>
                <a:schemeClr val="bg1"/>
              </a:solidFill>
              <a:cs typeface="Arial" panose="020B0604020202020204" pitchFamily="34" charset="0"/>
            </a:endParaRPr>
          </a:p>
          <a:p>
            <a:pPr algn="ctr" eaLnBrk="1" hangingPunct="1">
              <a:spcBef>
                <a:spcPct val="0"/>
              </a:spcBef>
              <a:buFontTx/>
              <a:buNone/>
            </a:pPr>
            <a:endParaRPr lang="en-GB" altLang="en-US" sz="4400" b="1" dirty="0">
              <a:solidFill>
                <a:schemeClr val="bg1"/>
              </a:solidFill>
              <a:cs typeface="Arial" panose="020B0604020202020204" pitchFamily="34" charset="0"/>
            </a:endParaRPr>
          </a:p>
          <a:p>
            <a:pPr eaLnBrk="1" hangingPunct="1">
              <a:spcBef>
                <a:spcPct val="0"/>
              </a:spcBef>
              <a:buFontTx/>
              <a:buNone/>
            </a:pPr>
            <a:r>
              <a:rPr lang="en-GB" altLang="en-US" sz="2400" b="1" dirty="0">
                <a:solidFill>
                  <a:schemeClr val="bg1"/>
                </a:solidFill>
                <a:cs typeface="Arial" panose="020B0604020202020204" pitchFamily="34" charset="0"/>
              </a:rPr>
              <a:t>A summary of the</a:t>
            </a:r>
          </a:p>
          <a:p>
            <a:pPr eaLnBrk="1" hangingPunct="1">
              <a:spcBef>
                <a:spcPct val="0"/>
              </a:spcBef>
              <a:buFontTx/>
              <a:buNone/>
            </a:pPr>
            <a:r>
              <a:rPr lang="en-GB" altLang="en-US" sz="2400" b="1" dirty="0">
                <a:solidFill>
                  <a:schemeClr val="bg1"/>
                </a:solidFill>
                <a:cs typeface="Arial" panose="020B0604020202020204" pitchFamily="34" charset="0"/>
              </a:rPr>
              <a:t>application process</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387" r="59214" b="118"/>
          <a:stretch/>
        </p:blipFill>
        <p:spPr>
          <a:xfrm>
            <a:off x="5364088" y="0"/>
            <a:ext cx="3779912" cy="6858000"/>
          </a:xfrm>
          <a:prstGeom prst="rect">
            <a:avLst/>
          </a:prstGeom>
        </p:spPr>
      </p:pic>
      <p:sp>
        <p:nvSpPr>
          <p:cNvPr id="2052" name="TextBox 3"/>
          <p:cNvSpPr txBox="1">
            <a:spLocks noChangeArrowheads="1"/>
          </p:cNvSpPr>
          <p:nvPr/>
        </p:nvSpPr>
        <p:spPr bwMode="auto">
          <a:xfrm>
            <a:off x="6886575" y="6022904"/>
            <a:ext cx="22574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200" b="1" dirty="0">
                <a:solidFill>
                  <a:srgbClr val="FFFFFF"/>
                </a:solidFill>
                <a:ea typeface="ＭＳ Ｐゴシック" panose="020B0600070205080204" pitchFamily="34" charset="-128"/>
              </a:rPr>
              <a:t>www.ed.ac.uk</a:t>
            </a:r>
          </a:p>
        </p:txBody>
      </p:sp>
      <p:sp>
        <p:nvSpPr>
          <p:cNvPr id="2053" name="TextBox 3"/>
          <p:cNvSpPr txBox="1">
            <a:spLocks noChangeArrowheads="1"/>
          </p:cNvSpPr>
          <p:nvPr/>
        </p:nvSpPr>
        <p:spPr bwMode="auto">
          <a:xfrm>
            <a:off x="7380312" y="6412990"/>
            <a:ext cx="22558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b="1" dirty="0" err="1">
                <a:solidFill>
                  <a:srgbClr val="FFFFFF"/>
                </a:solidFill>
                <a:ea typeface="ＭＳ Ｐゴシック" panose="020B0600070205080204" pitchFamily="34" charset="-128"/>
              </a:rPr>
              <a:t>applyedinburgh</a:t>
            </a:r>
            <a:endParaRPr lang="en-GB" altLang="en-US" sz="1400" b="1" dirty="0">
              <a:solidFill>
                <a:srgbClr val="FFFFFF"/>
              </a:solidFill>
              <a:ea typeface="ＭＳ Ｐゴシック" panose="020B0600070205080204" pitchFamily="34" charset="-128"/>
            </a:endParaRPr>
          </a:p>
        </p:txBody>
      </p:sp>
      <p:pic>
        <p:nvPicPr>
          <p:cNvPr id="2055" name="Picture 2" descr="C:\Users\scoulman\Local Documents\SRA\Digital Graphics\Powerpoint\SRASlides\Logo\Twitter_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2125" y="6498715"/>
            <a:ext cx="2238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3" descr="C:\Users\scoulman\Local Documents\SRA\Digital Graphics\Powerpoint\SRASlides\Logo\Facebook-ico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4777" y="6497127"/>
            <a:ext cx="223838"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A picture containing sitting, dark, red, room&#10;&#10;Description automatically generated">
            <a:extLst>
              <a:ext uri="{FF2B5EF4-FFF2-40B4-BE49-F238E27FC236}">
                <a16:creationId xmlns:a16="http://schemas.microsoft.com/office/drawing/2014/main" id="{A4FA8078-58A8-4AFB-9233-086BA7E2195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12160" y="188640"/>
            <a:ext cx="2949740" cy="674552"/>
          </a:xfrm>
          <a:prstGeom prst="rect">
            <a:avLst/>
          </a:prstGeom>
        </p:spPr>
      </p:pic>
      <p:sp>
        <p:nvSpPr>
          <p:cNvPr id="13" name="TextBox 2"/>
          <p:cNvSpPr txBox="1">
            <a:spLocks noChangeArrowheads="1"/>
          </p:cNvSpPr>
          <p:nvPr/>
        </p:nvSpPr>
        <p:spPr bwMode="auto">
          <a:xfrm>
            <a:off x="6768835" y="709338"/>
            <a:ext cx="23108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b="1" dirty="0" smtClean="0">
                <a:solidFill>
                  <a:schemeClr val="bg1"/>
                </a:solidFill>
                <a:cs typeface="Arial" panose="020B0604020202020204" pitchFamily="34" charset="0"/>
              </a:rPr>
              <a:t>Biomedical Sciences</a:t>
            </a:r>
            <a:endParaRPr lang="en-GB" altLang="en-US" sz="1600" b="1" dirty="0">
              <a:solidFill>
                <a:schemeClr val="bg1"/>
              </a:solidFill>
              <a:cs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scoulman\Local Documents\SRA\Digital Graphics\Powerpoint\SRASlides\Images\landscape\landscape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6781" y="1380012"/>
            <a:ext cx="4431984" cy="332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Box 2"/>
          <p:cNvSpPr txBox="1">
            <a:spLocks noChangeArrowheads="1"/>
          </p:cNvSpPr>
          <p:nvPr/>
        </p:nvSpPr>
        <p:spPr bwMode="auto">
          <a:xfrm>
            <a:off x="203143" y="204788"/>
            <a:ext cx="511269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800" b="1" dirty="0">
                <a:solidFill>
                  <a:schemeClr val="bg1"/>
                </a:solidFill>
                <a:cs typeface="Arial" panose="020B0604020202020204" pitchFamily="34" charset="0"/>
              </a:rPr>
              <a:t>Decision making</a:t>
            </a:r>
          </a:p>
        </p:txBody>
      </p:sp>
      <p:sp>
        <p:nvSpPr>
          <p:cNvPr id="22533" name="TextBox 3"/>
          <p:cNvSpPr txBox="1">
            <a:spLocks noChangeArrowheads="1"/>
          </p:cNvSpPr>
          <p:nvPr/>
        </p:nvSpPr>
        <p:spPr bwMode="auto">
          <a:xfrm>
            <a:off x="6934200" y="5943600"/>
            <a:ext cx="22574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200" b="1">
                <a:solidFill>
                  <a:srgbClr val="FFFFFF"/>
                </a:solidFill>
                <a:ea typeface="ＭＳ Ｐゴシック" panose="020B0600070205080204" pitchFamily="34" charset="-128"/>
              </a:rPr>
              <a:t>www.ed.ac.uk</a:t>
            </a:r>
          </a:p>
        </p:txBody>
      </p:sp>
      <p:sp>
        <p:nvSpPr>
          <p:cNvPr id="22534" name="TextBox 3"/>
          <p:cNvSpPr txBox="1">
            <a:spLocks noChangeArrowheads="1"/>
          </p:cNvSpPr>
          <p:nvPr/>
        </p:nvSpPr>
        <p:spPr bwMode="auto">
          <a:xfrm>
            <a:off x="7439025" y="6297613"/>
            <a:ext cx="22558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b="1">
                <a:solidFill>
                  <a:srgbClr val="FFFFFF"/>
                </a:solidFill>
                <a:ea typeface="ＭＳ Ｐゴシック" panose="020B0600070205080204" pitchFamily="34" charset="-128"/>
              </a:rPr>
              <a:t>applyedinburgh</a:t>
            </a:r>
          </a:p>
        </p:txBody>
      </p:sp>
      <p:pic>
        <p:nvPicPr>
          <p:cNvPr id="22536" name="Picture 2" descr="C:\Users\scoulman\Local Documents\SRA\Digital Graphics\Powerpoint\SRASlides\Logo\Twitter_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72338" y="6356350"/>
            <a:ext cx="2238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3" descr="C:\Users\scoulman\Local Documents\SRA\Digital Graphics\Powerpoint\SRASlides\Logo\Facebook-ico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9925" y="6356350"/>
            <a:ext cx="223838"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79182" y="1380013"/>
            <a:ext cx="4339944" cy="4401205"/>
          </a:xfrm>
          <a:prstGeom prst="rect">
            <a:avLst/>
          </a:prstGeom>
        </p:spPr>
        <p:txBody>
          <a:bodyPr wrap="square">
            <a:spAutoFit/>
          </a:bodyPr>
          <a:lstStyle/>
          <a:p>
            <a:endParaRPr lang="en-GB" sz="1400" dirty="0">
              <a:solidFill>
                <a:schemeClr val="bg1"/>
              </a:solidFill>
            </a:endParaRPr>
          </a:p>
          <a:p>
            <a:pPr marL="285750" indent="-285750">
              <a:buFont typeface="Arial" panose="020B0604020202020204" pitchFamily="34" charset="0"/>
              <a:buChar char="•"/>
            </a:pPr>
            <a:r>
              <a:rPr lang="en-GB" sz="1400" dirty="0" smtClean="0">
                <a:solidFill>
                  <a:schemeClr val="bg1"/>
                </a:solidFill>
              </a:rPr>
              <a:t>Once we’ve assessed applications and where necessary ranked them in order of performance; we decide how many offers we can make.  We will always make more offers than we have places as we know some people will choose not to accept their offer from us.</a:t>
            </a:r>
          </a:p>
          <a:p>
            <a:endParaRPr lang="en-GB" sz="1400" dirty="0">
              <a:solidFill>
                <a:schemeClr val="bg1"/>
              </a:solidFill>
            </a:endParaRPr>
          </a:p>
          <a:p>
            <a:pPr marL="285750" indent="-285750">
              <a:buFont typeface="Arial" panose="020B0604020202020204" pitchFamily="34" charset="0"/>
              <a:buChar char="•"/>
            </a:pPr>
            <a:r>
              <a:rPr lang="en-GB" sz="1400" dirty="0">
                <a:solidFill>
                  <a:schemeClr val="bg1"/>
                </a:solidFill>
              </a:rPr>
              <a:t>All offers are made via UCAS and </a:t>
            </a:r>
            <a:r>
              <a:rPr lang="en-GB" sz="1400" dirty="0" smtClean="0">
                <a:solidFill>
                  <a:schemeClr val="bg1"/>
                </a:solidFill>
              </a:rPr>
              <a:t>can be either Unconditional (if you have already met all of our requirements; including English language) or Conditional (if you have yet to meet our requirements)</a:t>
            </a:r>
          </a:p>
          <a:p>
            <a:pPr marL="285750" indent="-285750">
              <a:buFont typeface="Arial" panose="020B0604020202020204" pitchFamily="34" charset="0"/>
              <a:buChar char="•"/>
            </a:pPr>
            <a:endParaRPr lang="en-GB" sz="1400" dirty="0">
              <a:solidFill>
                <a:schemeClr val="bg1"/>
              </a:solidFill>
            </a:endParaRPr>
          </a:p>
          <a:p>
            <a:pPr marL="285750" indent="-285750">
              <a:buFont typeface="Arial" panose="020B0604020202020204" pitchFamily="34" charset="0"/>
              <a:buChar char="•"/>
            </a:pPr>
            <a:r>
              <a:rPr lang="en-GB" sz="1400" dirty="0" smtClean="0">
                <a:solidFill>
                  <a:schemeClr val="bg1"/>
                </a:solidFill>
              </a:rPr>
              <a:t>We know it can sometimes be difficult to decide where to study if you receive more than one offer so we hold Offer Holder days so that you can talk with current students and ask more about what it’s like to live and study in Edinburgh.</a:t>
            </a:r>
            <a:endParaRPr lang="en-GB" sz="1400" dirty="0">
              <a:solidFill>
                <a:schemeClr val="bg1"/>
              </a:solidFill>
            </a:endParaRPr>
          </a:p>
          <a:p>
            <a:endParaRPr lang="en-GB" sz="1400" dirty="0">
              <a:solidFill>
                <a:schemeClr val="bg1"/>
              </a:solidFill>
            </a:endParaRPr>
          </a:p>
        </p:txBody>
      </p:sp>
      <p:pic>
        <p:nvPicPr>
          <p:cNvPr id="11" name="Picture 10" descr="A picture containing sitting, dark, red, room&#10;&#10;Description automatically generated">
            <a:extLst>
              <a:ext uri="{FF2B5EF4-FFF2-40B4-BE49-F238E27FC236}">
                <a16:creationId xmlns:a16="http://schemas.microsoft.com/office/drawing/2014/main" id="{A4FA8078-58A8-4AFB-9233-086BA7E2195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21305" y="140412"/>
            <a:ext cx="2949740" cy="674552"/>
          </a:xfrm>
          <a:prstGeom prst="rect">
            <a:avLst/>
          </a:prstGeom>
        </p:spPr>
      </p:pic>
      <p:sp>
        <p:nvSpPr>
          <p:cNvPr id="12" name="TextBox 2"/>
          <p:cNvSpPr txBox="1">
            <a:spLocks noChangeArrowheads="1"/>
          </p:cNvSpPr>
          <p:nvPr/>
        </p:nvSpPr>
        <p:spPr bwMode="auto">
          <a:xfrm>
            <a:off x="6768835" y="709338"/>
            <a:ext cx="23108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b="1" dirty="0" smtClean="0">
                <a:solidFill>
                  <a:schemeClr val="bg1"/>
                </a:solidFill>
                <a:cs typeface="Arial" panose="020B0604020202020204" pitchFamily="34" charset="0"/>
              </a:rPr>
              <a:t>Biomedical Sciences</a:t>
            </a:r>
            <a:endParaRPr lang="en-GB" altLang="en-US" sz="1600" b="1" dirty="0">
              <a:solidFill>
                <a:schemeClr val="bg1"/>
              </a:solidFill>
              <a:cs typeface="Arial" panose="020B0604020202020204" pitchFamily="34" charset="0"/>
            </a:endParaRPr>
          </a:p>
        </p:txBody>
      </p:sp>
    </p:spTree>
    <p:extLst>
      <p:ext uri="{BB962C8B-B14F-4D97-AF65-F5344CB8AC3E}">
        <p14:creationId xmlns:p14="http://schemas.microsoft.com/office/powerpoint/2010/main" val="55930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extBox 3"/>
          <p:cNvSpPr txBox="1">
            <a:spLocks noChangeArrowheads="1"/>
          </p:cNvSpPr>
          <p:nvPr/>
        </p:nvSpPr>
        <p:spPr bwMode="auto">
          <a:xfrm>
            <a:off x="6934200" y="5943600"/>
            <a:ext cx="22574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200" b="1">
                <a:solidFill>
                  <a:srgbClr val="FFFFFF"/>
                </a:solidFill>
                <a:ea typeface="ＭＳ Ｐゴシック" panose="020B0600070205080204" pitchFamily="34" charset="-128"/>
              </a:rPr>
              <a:t>www.ed.ac.uk</a:t>
            </a:r>
          </a:p>
        </p:txBody>
      </p:sp>
      <p:sp>
        <p:nvSpPr>
          <p:cNvPr id="37892" name="TextBox 3"/>
          <p:cNvSpPr txBox="1">
            <a:spLocks noChangeArrowheads="1"/>
          </p:cNvSpPr>
          <p:nvPr/>
        </p:nvSpPr>
        <p:spPr bwMode="auto">
          <a:xfrm>
            <a:off x="7439025" y="6297613"/>
            <a:ext cx="22558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b="1">
                <a:solidFill>
                  <a:srgbClr val="FFFFFF"/>
                </a:solidFill>
                <a:ea typeface="ＭＳ Ｐゴシック" panose="020B0600070205080204" pitchFamily="34" charset="-128"/>
              </a:rPr>
              <a:t>applyedinburgh</a:t>
            </a:r>
          </a:p>
        </p:txBody>
      </p:sp>
      <p:pic>
        <p:nvPicPr>
          <p:cNvPr id="37894" name="Picture 2" descr="C:\Users\scoulman\Local Documents\SRA\Digital Graphics\Powerpoint\SRASlides\Logo\Twitter_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2338" y="6356350"/>
            <a:ext cx="2238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Picture 3" descr="C:\Users\scoulman\Local Documents\SRA\Digital Graphics\Powerpoint\SRASlides\Logo\Facebook-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9925" y="6356350"/>
            <a:ext cx="223838"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6" name="TextBox 2"/>
          <p:cNvSpPr txBox="1">
            <a:spLocks noChangeArrowheads="1"/>
          </p:cNvSpPr>
          <p:nvPr/>
        </p:nvSpPr>
        <p:spPr bwMode="auto">
          <a:xfrm>
            <a:off x="414273" y="405121"/>
            <a:ext cx="64087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800" b="1" dirty="0">
                <a:solidFill>
                  <a:schemeClr val="bg1"/>
                </a:solidFill>
                <a:cs typeface="Arial" panose="020B0604020202020204" pitchFamily="34" charset="0"/>
              </a:rPr>
              <a:t>Post offer</a:t>
            </a:r>
          </a:p>
        </p:txBody>
      </p:sp>
      <p:sp>
        <p:nvSpPr>
          <p:cNvPr id="37898" name="TextBox 5"/>
          <p:cNvSpPr txBox="1">
            <a:spLocks noChangeArrowheads="1"/>
          </p:cNvSpPr>
          <p:nvPr/>
        </p:nvSpPr>
        <p:spPr bwMode="auto">
          <a:xfrm>
            <a:off x="403226" y="2229633"/>
            <a:ext cx="6840537" cy="400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eaLnBrk="1" hangingPunct="1">
              <a:spcBef>
                <a:spcPct val="0"/>
              </a:spcBef>
              <a:buNone/>
            </a:pPr>
            <a:r>
              <a:rPr lang="en-GB" altLang="en-US" sz="2000" dirty="0">
                <a:solidFill>
                  <a:schemeClr val="bg1"/>
                </a:solidFill>
              </a:rPr>
              <a:t>If accepting the offer as firm</a:t>
            </a:r>
          </a:p>
          <a:p>
            <a:pPr marL="0" indent="0" eaLnBrk="1" hangingPunct="1">
              <a:spcBef>
                <a:spcPct val="0"/>
              </a:spcBef>
              <a:buNone/>
            </a:pPr>
            <a:endParaRPr lang="en-GB" altLang="en-US" sz="2400" u="sng" dirty="0">
              <a:solidFill>
                <a:schemeClr val="bg1"/>
              </a:solidFill>
            </a:endParaRPr>
          </a:p>
          <a:p>
            <a:pPr eaLnBrk="1" hangingPunct="1">
              <a:spcBef>
                <a:spcPct val="0"/>
              </a:spcBef>
            </a:pPr>
            <a:r>
              <a:rPr lang="en-GB" altLang="en-US" sz="1400" dirty="0" smtClean="0">
                <a:solidFill>
                  <a:schemeClr val="bg1"/>
                </a:solidFill>
              </a:rPr>
              <a:t>You’ll </a:t>
            </a:r>
            <a:r>
              <a:rPr lang="en-GB" altLang="en-US" sz="1400" dirty="0">
                <a:solidFill>
                  <a:schemeClr val="bg1"/>
                </a:solidFill>
              </a:rPr>
              <a:t>be asked to upload scanned certified copies of documents</a:t>
            </a:r>
          </a:p>
          <a:p>
            <a:pPr eaLnBrk="1" hangingPunct="1">
              <a:spcBef>
                <a:spcPct val="0"/>
              </a:spcBef>
            </a:pPr>
            <a:r>
              <a:rPr lang="en-GB" altLang="en-US" sz="1400" dirty="0">
                <a:solidFill>
                  <a:schemeClr val="bg1"/>
                </a:solidFill>
              </a:rPr>
              <a:t>Apply for accommodation</a:t>
            </a:r>
          </a:p>
          <a:p>
            <a:pPr marL="0" indent="0" eaLnBrk="1" hangingPunct="1">
              <a:spcBef>
                <a:spcPct val="0"/>
              </a:spcBef>
              <a:buNone/>
            </a:pPr>
            <a:endParaRPr lang="en-GB" altLang="en-US" sz="2400" dirty="0">
              <a:solidFill>
                <a:schemeClr val="bg1"/>
              </a:solidFill>
            </a:endParaRPr>
          </a:p>
          <a:p>
            <a:pPr marL="0" indent="0" eaLnBrk="1" hangingPunct="1">
              <a:spcBef>
                <a:spcPct val="0"/>
              </a:spcBef>
              <a:buNone/>
            </a:pPr>
            <a:r>
              <a:rPr lang="en-GB" altLang="en-US" sz="2000" dirty="0">
                <a:solidFill>
                  <a:schemeClr val="bg1"/>
                </a:solidFill>
              </a:rPr>
              <a:t>If accepting the offer as insurance</a:t>
            </a:r>
          </a:p>
          <a:p>
            <a:pPr marL="0" indent="0" eaLnBrk="1" hangingPunct="1">
              <a:spcBef>
                <a:spcPct val="0"/>
              </a:spcBef>
              <a:buNone/>
            </a:pPr>
            <a:endParaRPr lang="en-GB" altLang="en-US" sz="1400" u="sng" dirty="0">
              <a:solidFill>
                <a:schemeClr val="bg1"/>
              </a:solidFill>
            </a:endParaRPr>
          </a:p>
          <a:p>
            <a:pPr eaLnBrk="1" hangingPunct="1">
              <a:spcBef>
                <a:spcPct val="0"/>
              </a:spcBef>
            </a:pPr>
            <a:r>
              <a:rPr lang="en-GB" altLang="en-US" sz="1400" dirty="0">
                <a:solidFill>
                  <a:schemeClr val="bg1"/>
                </a:solidFill>
              </a:rPr>
              <a:t>Nothing further to do at this time</a:t>
            </a:r>
          </a:p>
          <a:p>
            <a:pPr eaLnBrk="1" hangingPunct="1">
              <a:spcBef>
                <a:spcPct val="0"/>
              </a:spcBef>
            </a:pPr>
            <a:r>
              <a:rPr lang="en-GB" altLang="en-US" sz="1400" dirty="0">
                <a:solidFill>
                  <a:schemeClr val="bg1"/>
                </a:solidFill>
              </a:rPr>
              <a:t>We will contact you further if you then make us your firm choice.</a:t>
            </a:r>
          </a:p>
          <a:p>
            <a:pPr eaLnBrk="1" hangingPunct="1">
              <a:spcBef>
                <a:spcPct val="0"/>
              </a:spcBef>
            </a:pPr>
            <a:endParaRPr lang="en-GB" altLang="en-US" sz="2400" dirty="0">
              <a:solidFill>
                <a:schemeClr val="bg1"/>
              </a:solidFill>
              <a:cs typeface="Arial" panose="020B0604020202020204" pitchFamily="34" charset="0"/>
            </a:endParaRPr>
          </a:p>
          <a:p>
            <a:pPr eaLnBrk="1" hangingPunct="1">
              <a:spcBef>
                <a:spcPct val="0"/>
              </a:spcBef>
            </a:pPr>
            <a:endParaRPr lang="en-GB" altLang="en-US" sz="2400" dirty="0">
              <a:solidFill>
                <a:schemeClr val="bg1"/>
              </a:solidFill>
              <a:cs typeface="Arial" panose="020B0604020202020204" pitchFamily="34" charset="0"/>
            </a:endParaRPr>
          </a:p>
          <a:p>
            <a:pPr marL="0" indent="0" eaLnBrk="1" hangingPunct="1">
              <a:spcBef>
                <a:spcPct val="0"/>
              </a:spcBef>
              <a:buNone/>
            </a:pPr>
            <a:endParaRPr lang="en-GB" altLang="en-US" sz="2400" dirty="0">
              <a:solidFill>
                <a:schemeClr val="bg1"/>
              </a:solidFill>
              <a:cs typeface="Arial" panose="020B0604020202020204" pitchFamily="34" charset="0"/>
            </a:endParaRPr>
          </a:p>
          <a:p>
            <a:pPr eaLnBrk="1" hangingPunct="1">
              <a:spcBef>
                <a:spcPct val="0"/>
              </a:spcBef>
            </a:pPr>
            <a:endParaRPr lang="en-GB" altLang="en-US" sz="2400" dirty="0">
              <a:solidFill>
                <a:schemeClr val="bg1"/>
              </a:solidFill>
              <a:cs typeface="Arial" panose="020B0604020202020204" pitchFamily="34" charset="0"/>
            </a:endParaRPr>
          </a:p>
        </p:txBody>
      </p:sp>
      <p:sp>
        <p:nvSpPr>
          <p:cNvPr id="10" name="TextBox 2"/>
          <p:cNvSpPr txBox="1">
            <a:spLocks noChangeArrowheads="1"/>
          </p:cNvSpPr>
          <p:nvPr/>
        </p:nvSpPr>
        <p:spPr bwMode="auto">
          <a:xfrm>
            <a:off x="403226" y="1232738"/>
            <a:ext cx="6408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b="1" dirty="0">
                <a:solidFill>
                  <a:schemeClr val="bg1"/>
                </a:solidFill>
                <a:cs typeface="Arial" panose="020B0604020202020204" pitchFamily="34" charset="0"/>
              </a:rPr>
              <a:t>What happens now?</a:t>
            </a:r>
          </a:p>
        </p:txBody>
      </p:sp>
      <p:pic>
        <p:nvPicPr>
          <p:cNvPr id="12" name="Picture 11" descr="A picture containing sitting, dark, red, room&#10;&#10;Description automatically generated">
            <a:extLst>
              <a:ext uri="{FF2B5EF4-FFF2-40B4-BE49-F238E27FC236}">
                <a16:creationId xmlns:a16="http://schemas.microsoft.com/office/drawing/2014/main" id="{A4FA8078-58A8-4AFB-9233-086BA7E2195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21305" y="133247"/>
            <a:ext cx="2949740" cy="674552"/>
          </a:xfrm>
          <a:prstGeom prst="rect">
            <a:avLst/>
          </a:prstGeom>
        </p:spPr>
      </p:pic>
      <p:sp>
        <p:nvSpPr>
          <p:cNvPr id="13" name="TextBox 2"/>
          <p:cNvSpPr txBox="1">
            <a:spLocks noChangeArrowheads="1"/>
          </p:cNvSpPr>
          <p:nvPr/>
        </p:nvSpPr>
        <p:spPr bwMode="auto">
          <a:xfrm>
            <a:off x="6741621" y="697508"/>
            <a:ext cx="23108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b="1" dirty="0" smtClean="0">
                <a:solidFill>
                  <a:schemeClr val="bg1"/>
                </a:solidFill>
                <a:cs typeface="Arial" panose="020B0604020202020204" pitchFamily="34" charset="0"/>
              </a:rPr>
              <a:t>Biomedical Sciences</a:t>
            </a:r>
            <a:endParaRPr lang="en-GB" altLang="en-US" sz="1600" b="1" dirty="0">
              <a:solidFill>
                <a:schemeClr val="bg1"/>
              </a:solidFill>
              <a:cs typeface="Arial" panose="020B0604020202020204" pitchFamily="34" charset="0"/>
            </a:endParaRPr>
          </a:p>
        </p:txBody>
      </p:sp>
    </p:spTree>
    <p:extLst>
      <p:ext uri="{BB962C8B-B14F-4D97-AF65-F5344CB8AC3E}">
        <p14:creationId xmlns:p14="http://schemas.microsoft.com/office/powerpoint/2010/main" val="4530597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Box 2"/>
          <p:cNvSpPr txBox="1">
            <a:spLocks noChangeArrowheads="1"/>
          </p:cNvSpPr>
          <p:nvPr/>
        </p:nvSpPr>
        <p:spPr bwMode="auto">
          <a:xfrm>
            <a:off x="723107" y="596707"/>
            <a:ext cx="64087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800" b="1" dirty="0">
                <a:solidFill>
                  <a:schemeClr val="bg1"/>
                </a:solidFill>
                <a:cs typeface="Arial" panose="020B0604020202020204" pitchFamily="34" charset="0"/>
              </a:rPr>
              <a:t>And finally…</a:t>
            </a:r>
          </a:p>
        </p:txBody>
      </p:sp>
      <p:sp>
        <p:nvSpPr>
          <p:cNvPr id="29701" name="TextBox 5"/>
          <p:cNvSpPr txBox="1">
            <a:spLocks noChangeArrowheads="1"/>
          </p:cNvSpPr>
          <p:nvPr/>
        </p:nvSpPr>
        <p:spPr bwMode="auto">
          <a:xfrm>
            <a:off x="757097" y="1620838"/>
            <a:ext cx="4174944" cy="393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GB" altLang="en-US" sz="1400" dirty="0">
                <a:solidFill>
                  <a:schemeClr val="bg1"/>
                </a:solidFill>
              </a:rPr>
              <a:t>Exam Results – July/August</a:t>
            </a:r>
          </a:p>
          <a:p>
            <a:pPr eaLnBrk="1" hangingPunct="1">
              <a:spcBef>
                <a:spcPct val="0"/>
              </a:spcBef>
            </a:pPr>
            <a:endParaRPr lang="en-GB" altLang="en-US" sz="1400" dirty="0">
              <a:solidFill>
                <a:schemeClr val="bg1"/>
              </a:solidFill>
            </a:endParaRPr>
          </a:p>
          <a:p>
            <a:pPr eaLnBrk="1" hangingPunct="1">
              <a:spcBef>
                <a:spcPct val="0"/>
              </a:spcBef>
            </a:pPr>
            <a:r>
              <a:rPr lang="en-GB" altLang="en-US" sz="1400" dirty="0">
                <a:solidFill>
                  <a:schemeClr val="bg1"/>
                </a:solidFill>
              </a:rPr>
              <a:t>Confirmation – have you met the conditions of your offer? </a:t>
            </a:r>
          </a:p>
          <a:p>
            <a:pPr eaLnBrk="1" hangingPunct="1">
              <a:spcBef>
                <a:spcPct val="0"/>
              </a:spcBef>
            </a:pPr>
            <a:endParaRPr lang="en-GB" altLang="en-US" sz="1400" dirty="0">
              <a:solidFill>
                <a:schemeClr val="bg1"/>
              </a:solidFill>
            </a:endParaRPr>
          </a:p>
          <a:p>
            <a:pPr eaLnBrk="1" hangingPunct="1">
              <a:spcBef>
                <a:spcPct val="0"/>
              </a:spcBef>
            </a:pPr>
            <a:r>
              <a:rPr lang="en-GB" altLang="en-US" sz="1400" dirty="0" smtClean="0">
                <a:solidFill>
                  <a:schemeClr val="bg1"/>
                </a:solidFill>
              </a:rPr>
              <a:t>Biomedical </a:t>
            </a:r>
            <a:r>
              <a:rPr lang="en-GB" altLang="en-US" sz="1400" dirty="0">
                <a:solidFill>
                  <a:schemeClr val="bg1"/>
                </a:solidFill>
              </a:rPr>
              <a:t>Teaching Organisation communication – issued to firm applicants who meet their conditions of offer.</a:t>
            </a:r>
          </a:p>
          <a:p>
            <a:pPr eaLnBrk="1" hangingPunct="1">
              <a:spcBef>
                <a:spcPct val="0"/>
              </a:spcBef>
            </a:pPr>
            <a:endParaRPr lang="en-GB" altLang="en-US" sz="1400" dirty="0">
              <a:solidFill>
                <a:schemeClr val="bg1"/>
              </a:solidFill>
            </a:endParaRPr>
          </a:p>
          <a:p>
            <a:pPr eaLnBrk="1" hangingPunct="1">
              <a:spcBef>
                <a:spcPct val="0"/>
              </a:spcBef>
            </a:pPr>
            <a:r>
              <a:rPr lang="en-GB" altLang="en-US" sz="1400" dirty="0">
                <a:solidFill>
                  <a:schemeClr val="bg1"/>
                </a:solidFill>
              </a:rPr>
              <a:t>Welcome Week  - introduce you to Edinburgh and the </a:t>
            </a:r>
            <a:r>
              <a:rPr lang="en-GB" altLang="en-US" sz="1400" dirty="0" smtClean="0">
                <a:solidFill>
                  <a:schemeClr val="bg1"/>
                </a:solidFill>
              </a:rPr>
              <a:t>Biomedical Teaching Organisation.</a:t>
            </a:r>
            <a:endParaRPr lang="en-GB" altLang="en-US" sz="2400" dirty="0">
              <a:solidFill>
                <a:schemeClr val="bg1"/>
              </a:solidFill>
              <a:cs typeface="Arial" panose="020B0604020202020204" pitchFamily="34" charset="0"/>
            </a:endParaRPr>
          </a:p>
          <a:p>
            <a:pPr eaLnBrk="1" hangingPunct="1">
              <a:spcBef>
                <a:spcPct val="0"/>
              </a:spcBef>
            </a:pPr>
            <a:endParaRPr lang="en-GB" altLang="en-US" sz="2400" dirty="0">
              <a:solidFill>
                <a:schemeClr val="bg1"/>
              </a:solidFill>
              <a:cs typeface="Arial" panose="020B0604020202020204" pitchFamily="34" charset="0"/>
            </a:endParaRPr>
          </a:p>
          <a:p>
            <a:pPr marL="0" indent="0" eaLnBrk="1" hangingPunct="1">
              <a:spcBef>
                <a:spcPct val="0"/>
              </a:spcBef>
              <a:buNone/>
            </a:pPr>
            <a:endParaRPr lang="en-GB" altLang="en-US" sz="2400" dirty="0">
              <a:solidFill>
                <a:schemeClr val="bg1"/>
              </a:solidFill>
              <a:cs typeface="Arial" panose="020B0604020202020204" pitchFamily="34" charset="0"/>
            </a:endParaRPr>
          </a:p>
          <a:p>
            <a:pPr marL="0" indent="0" eaLnBrk="1" hangingPunct="1">
              <a:spcBef>
                <a:spcPct val="0"/>
              </a:spcBef>
              <a:buNone/>
            </a:pPr>
            <a:r>
              <a:rPr lang="en-GB" altLang="en-US" sz="2400" dirty="0">
                <a:solidFill>
                  <a:schemeClr val="bg1"/>
                </a:solidFill>
                <a:cs typeface="Arial" panose="020B0604020202020204" pitchFamily="34" charset="0"/>
              </a:rPr>
              <a:t>Congratulations – you did it!</a:t>
            </a:r>
          </a:p>
          <a:p>
            <a:pPr eaLnBrk="1" hangingPunct="1">
              <a:spcBef>
                <a:spcPct val="0"/>
              </a:spcBef>
            </a:pPr>
            <a:endParaRPr lang="en-GB" altLang="en-US" sz="2400" dirty="0">
              <a:solidFill>
                <a:schemeClr val="bg1"/>
              </a:solidFill>
              <a:cs typeface="Arial" panose="020B0604020202020204" pitchFamily="34" charset="0"/>
            </a:endParaRPr>
          </a:p>
        </p:txBody>
      </p:sp>
      <p:sp>
        <p:nvSpPr>
          <p:cNvPr id="29702" name="TextBox 3"/>
          <p:cNvSpPr txBox="1">
            <a:spLocks noChangeArrowheads="1"/>
          </p:cNvSpPr>
          <p:nvPr/>
        </p:nvSpPr>
        <p:spPr bwMode="auto">
          <a:xfrm>
            <a:off x="6934200" y="5943600"/>
            <a:ext cx="22574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200" b="1" dirty="0">
                <a:solidFill>
                  <a:srgbClr val="FFFFFF"/>
                </a:solidFill>
                <a:ea typeface="ＭＳ Ｐゴシック" panose="020B0600070205080204" pitchFamily="34" charset="-128"/>
              </a:rPr>
              <a:t>www.ed.ac.uk</a:t>
            </a:r>
          </a:p>
        </p:txBody>
      </p:sp>
      <p:sp>
        <p:nvSpPr>
          <p:cNvPr id="29703" name="TextBox 3"/>
          <p:cNvSpPr txBox="1">
            <a:spLocks noChangeArrowheads="1"/>
          </p:cNvSpPr>
          <p:nvPr/>
        </p:nvSpPr>
        <p:spPr bwMode="auto">
          <a:xfrm>
            <a:off x="7439025" y="6297613"/>
            <a:ext cx="22558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b="1">
                <a:solidFill>
                  <a:srgbClr val="FFFFFF"/>
                </a:solidFill>
                <a:ea typeface="ＭＳ Ｐゴシック" panose="020B0600070205080204" pitchFamily="34" charset="-128"/>
              </a:rPr>
              <a:t>applyedinburgh</a:t>
            </a:r>
          </a:p>
        </p:txBody>
      </p:sp>
      <p:pic>
        <p:nvPicPr>
          <p:cNvPr id="29705" name="Picture 2" descr="C:\Users\scoulman\Local Documents\SRA\Digital Graphics\Powerpoint\SRASlides\Logo\Twitter_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2338" y="6356350"/>
            <a:ext cx="2238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6" name="Picture 3" descr="C:\Users\scoulman\Local Documents\SRA\Digital Graphics\Powerpoint\SRASlides\Logo\Facebook-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9925" y="6356350"/>
            <a:ext cx="223838"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436096" y="1620838"/>
            <a:ext cx="3731716" cy="360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A picture containing sitting, dark, red, room&#10;&#10;Description automatically generated">
            <a:extLst>
              <a:ext uri="{FF2B5EF4-FFF2-40B4-BE49-F238E27FC236}">
                <a16:creationId xmlns:a16="http://schemas.microsoft.com/office/drawing/2014/main" id="{A4FA8078-58A8-4AFB-9233-086BA7E2195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21305" y="88175"/>
            <a:ext cx="2949740" cy="674552"/>
          </a:xfrm>
          <a:prstGeom prst="rect">
            <a:avLst/>
          </a:prstGeom>
        </p:spPr>
      </p:pic>
      <p:sp>
        <p:nvSpPr>
          <p:cNvPr id="19" name="TextBox 2"/>
          <p:cNvSpPr txBox="1">
            <a:spLocks noChangeArrowheads="1"/>
          </p:cNvSpPr>
          <p:nvPr/>
        </p:nvSpPr>
        <p:spPr bwMode="auto">
          <a:xfrm>
            <a:off x="6768835" y="709338"/>
            <a:ext cx="23108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b="1" dirty="0" smtClean="0">
                <a:solidFill>
                  <a:schemeClr val="bg1"/>
                </a:solidFill>
                <a:cs typeface="Arial" panose="020B0604020202020204" pitchFamily="34" charset="0"/>
              </a:rPr>
              <a:t>Biomedical Sciences</a:t>
            </a:r>
            <a:endParaRPr lang="en-GB" altLang="en-US" sz="1600" b="1" dirty="0">
              <a:solidFill>
                <a:schemeClr val="bg1"/>
              </a:solidFill>
              <a:cs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Box 2"/>
          <p:cNvSpPr txBox="1">
            <a:spLocks noChangeArrowheads="1"/>
          </p:cNvSpPr>
          <p:nvPr/>
        </p:nvSpPr>
        <p:spPr bwMode="auto">
          <a:xfrm>
            <a:off x="483237" y="301882"/>
            <a:ext cx="64087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800" b="1" dirty="0" smtClean="0">
                <a:solidFill>
                  <a:schemeClr val="bg1"/>
                </a:solidFill>
                <a:cs typeface="Arial" panose="020B0604020202020204" pitchFamily="34" charset="0"/>
              </a:rPr>
              <a:t>Stepping stone to Medicine</a:t>
            </a:r>
            <a:endParaRPr lang="en-GB" altLang="en-US" sz="2800" b="1" dirty="0">
              <a:solidFill>
                <a:schemeClr val="bg1"/>
              </a:solidFill>
              <a:cs typeface="Arial" panose="020B0604020202020204" pitchFamily="34" charset="0"/>
            </a:endParaRPr>
          </a:p>
        </p:txBody>
      </p:sp>
      <p:sp>
        <p:nvSpPr>
          <p:cNvPr id="29701" name="TextBox 5"/>
          <p:cNvSpPr txBox="1">
            <a:spLocks noChangeArrowheads="1"/>
          </p:cNvSpPr>
          <p:nvPr/>
        </p:nvSpPr>
        <p:spPr bwMode="auto">
          <a:xfrm>
            <a:off x="463641" y="963785"/>
            <a:ext cx="4856930" cy="5847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eaLnBrk="1" hangingPunct="1">
              <a:spcBef>
                <a:spcPct val="0"/>
              </a:spcBef>
              <a:buNone/>
            </a:pPr>
            <a:r>
              <a:rPr lang="en-GB" altLang="en-US" sz="1400" dirty="0" smtClean="0">
                <a:solidFill>
                  <a:schemeClr val="bg1"/>
                </a:solidFill>
              </a:rPr>
              <a:t>On completion of your degree as well as beginning a career in research or many other options; this programme is also a suitable stepping stone onto the study of Medicine</a:t>
            </a:r>
          </a:p>
          <a:p>
            <a:pPr marL="0" indent="0" eaLnBrk="1" hangingPunct="1">
              <a:spcBef>
                <a:spcPct val="0"/>
              </a:spcBef>
              <a:buNone/>
            </a:pPr>
            <a:endParaRPr lang="en-GB" altLang="en-US" sz="1400" dirty="0">
              <a:solidFill>
                <a:schemeClr val="bg1"/>
              </a:solidFill>
            </a:endParaRPr>
          </a:p>
          <a:p>
            <a:pPr marL="0" indent="0" eaLnBrk="1" hangingPunct="1">
              <a:spcBef>
                <a:spcPct val="0"/>
              </a:spcBef>
              <a:buNone/>
            </a:pPr>
            <a:r>
              <a:rPr lang="en-GB" altLang="en-US" sz="1400" dirty="0" smtClean="0">
                <a:solidFill>
                  <a:schemeClr val="bg1"/>
                </a:solidFill>
              </a:rPr>
              <a:t>Our Medical Sciences programme here at Edinburgh covers our first year of study in Medicine so graduates of our programme who have achieved a 2:1 (Hons) or better have the opportunity to apply.  Then if successful they would enter our Medicine programme in Year 2. </a:t>
            </a:r>
          </a:p>
          <a:p>
            <a:pPr marL="0" indent="0" eaLnBrk="1" hangingPunct="1">
              <a:spcBef>
                <a:spcPct val="0"/>
              </a:spcBef>
              <a:buNone/>
            </a:pPr>
            <a:endParaRPr lang="en-GB" altLang="en-US" sz="1400" dirty="0">
              <a:solidFill>
                <a:schemeClr val="bg1"/>
              </a:solidFill>
            </a:endParaRPr>
          </a:p>
          <a:p>
            <a:pPr marL="0" indent="0" eaLnBrk="1" hangingPunct="1">
              <a:spcBef>
                <a:spcPct val="0"/>
              </a:spcBef>
              <a:buNone/>
            </a:pPr>
            <a:r>
              <a:rPr lang="en-GB" altLang="en-US" sz="1400" dirty="0" smtClean="0">
                <a:solidFill>
                  <a:schemeClr val="bg1"/>
                </a:solidFill>
              </a:rPr>
              <a:t>This can cut down the total length of study  by as much as 3 years as follows:</a:t>
            </a:r>
          </a:p>
          <a:p>
            <a:pPr marL="0" indent="0" eaLnBrk="1" hangingPunct="1">
              <a:spcBef>
                <a:spcPct val="0"/>
              </a:spcBef>
              <a:buNone/>
            </a:pPr>
            <a:endParaRPr lang="en-GB" altLang="en-US" sz="1400" dirty="0" smtClean="0">
              <a:solidFill>
                <a:schemeClr val="bg1"/>
              </a:solidFill>
            </a:endParaRPr>
          </a:p>
          <a:p>
            <a:pPr eaLnBrk="1" hangingPunct="1">
              <a:spcBef>
                <a:spcPct val="0"/>
              </a:spcBef>
            </a:pPr>
            <a:r>
              <a:rPr lang="en-GB" altLang="en-US" sz="1400" dirty="0" smtClean="0">
                <a:solidFill>
                  <a:schemeClr val="bg1"/>
                </a:solidFill>
                <a:cs typeface="Arial" panose="020B0604020202020204" pitchFamily="34" charset="0"/>
              </a:rPr>
              <a:t>Enter our Medical Sciences programme in Year 2 (depending on high school results) – study Medical Sciences for 3 years</a:t>
            </a:r>
          </a:p>
          <a:p>
            <a:pPr eaLnBrk="1" hangingPunct="1">
              <a:spcBef>
                <a:spcPct val="0"/>
              </a:spcBef>
            </a:pPr>
            <a:r>
              <a:rPr lang="en-GB" altLang="en-US" sz="1400" dirty="0" smtClean="0">
                <a:solidFill>
                  <a:schemeClr val="bg1"/>
                </a:solidFill>
                <a:cs typeface="Arial" panose="020B0604020202020204" pitchFamily="34" charset="0"/>
              </a:rPr>
              <a:t>Apply to our Medicine programme and if successful enter in Year 2 (Year 3 is not compulsory for those with a research based degree so skip this) – jump then to Year 4 and complete your Medicine studies in full within 4 years</a:t>
            </a:r>
          </a:p>
          <a:p>
            <a:pPr eaLnBrk="1" hangingPunct="1">
              <a:spcBef>
                <a:spcPct val="0"/>
              </a:spcBef>
            </a:pPr>
            <a:r>
              <a:rPr lang="en-GB" altLang="en-US" sz="1400" dirty="0" smtClean="0">
                <a:solidFill>
                  <a:schemeClr val="bg1"/>
                </a:solidFill>
                <a:cs typeface="Arial" panose="020B0604020202020204" pitchFamily="34" charset="0"/>
              </a:rPr>
              <a:t>Total length of study = 7 years (3 years Medical Science + 4 years Medicine) – this in only one year more than if you entered our Medicine programme directly from high school!</a:t>
            </a:r>
            <a:endParaRPr lang="en-GB" altLang="en-US" sz="2400" dirty="0">
              <a:solidFill>
                <a:schemeClr val="bg1"/>
              </a:solidFill>
              <a:cs typeface="Arial" panose="020B0604020202020204" pitchFamily="34" charset="0"/>
            </a:endParaRPr>
          </a:p>
          <a:p>
            <a:pPr eaLnBrk="1" hangingPunct="1">
              <a:spcBef>
                <a:spcPct val="0"/>
              </a:spcBef>
            </a:pPr>
            <a:endParaRPr lang="en-GB" altLang="en-US" sz="2400" dirty="0">
              <a:solidFill>
                <a:schemeClr val="bg1"/>
              </a:solidFill>
              <a:cs typeface="Arial" panose="020B0604020202020204" pitchFamily="34" charset="0"/>
            </a:endParaRPr>
          </a:p>
        </p:txBody>
      </p:sp>
      <p:sp>
        <p:nvSpPr>
          <p:cNvPr id="29702" name="TextBox 3"/>
          <p:cNvSpPr txBox="1">
            <a:spLocks noChangeArrowheads="1"/>
          </p:cNvSpPr>
          <p:nvPr/>
        </p:nvSpPr>
        <p:spPr bwMode="auto">
          <a:xfrm>
            <a:off x="6934200" y="5943600"/>
            <a:ext cx="22574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200" b="1" dirty="0">
                <a:solidFill>
                  <a:srgbClr val="FFFFFF"/>
                </a:solidFill>
                <a:ea typeface="ＭＳ Ｐゴシック" panose="020B0600070205080204" pitchFamily="34" charset="-128"/>
              </a:rPr>
              <a:t>www.ed.ac.uk</a:t>
            </a:r>
          </a:p>
        </p:txBody>
      </p:sp>
      <p:sp>
        <p:nvSpPr>
          <p:cNvPr id="29703" name="TextBox 3"/>
          <p:cNvSpPr txBox="1">
            <a:spLocks noChangeArrowheads="1"/>
          </p:cNvSpPr>
          <p:nvPr/>
        </p:nvSpPr>
        <p:spPr bwMode="auto">
          <a:xfrm>
            <a:off x="7439025" y="6297613"/>
            <a:ext cx="22558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b="1">
                <a:solidFill>
                  <a:srgbClr val="FFFFFF"/>
                </a:solidFill>
                <a:ea typeface="ＭＳ Ｐゴシック" panose="020B0600070205080204" pitchFamily="34" charset="-128"/>
              </a:rPr>
              <a:t>applyedinburgh</a:t>
            </a:r>
          </a:p>
        </p:txBody>
      </p:sp>
      <p:pic>
        <p:nvPicPr>
          <p:cNvPr id="29705" name="Picture 2" descr="C:\Users\scoulman\Local Documents\SRA\Digital Graphics\Powerpoint\SRASlides\Logo\Twitter_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2338" y="6356350"/>
            <a:ext cx="2238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6" name="Picture 3" descr="C:\Users\scoulman\Local Documents\SRA\Digital Graphics\Powerpoint\SRASlides\Logo\Facebook-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9925" y="6356350"/>
            <a:ext cx="223838"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A picture containing sitting, dark, red, room&#10;&#10;Description automatically generated">
            <a:extLst>
              <a:ext uri="{FF2B5EF4-FFF2-40B4-BE49-F238E27FC236}">
                <a16:creationId xmlns:a16="http://schemas.microsoft.com/office/drawing/2014/main" id="{A4FA8078-58A8-4AFB-9233-086BA7E2195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21305" y="88175"/>
            <a:ext cx="2949740" cy="674552"/>
          </a:xfrm>
          <a:prstGeom prst="rect">
            <a:avLst/>
          </a:prstGeom>
        </p:spPr>
      </p:pic>
      <p:sp>
        <p:nvSpPr>
          <p:cNvPr id="19" name="TextBox 2"/>
          <p:cNvSpPr txBox="1">
            <a:spLocks noChangeArrowheads="1"/>
          </p:cNvSpPr>
          <p:nvPr/>
        </p:nvSpPr>
        <p:spPr bwMode="auto">
          <a:xfrm>
            <a:off x="6768835" y="709338"/>
            <a:ext cx="23108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b="1" dirty="0" smtClean="0">
                <a:solidFill>
                  <a:schemeClr val="bg1"/>
                </a:solidFill>
                <a:cs typeface="Arial" panose="020B0604020202020204" pitchFamily="34" charset="0"/>
              </a:rPr>
              <a:t>Biomedical Sciences</a:t>
            </a:r>
            <a:endParaRPr lang="en-GB" altLang="en-US" sz="1600" b="1" dirty="0">
              <a:solidFill>
                <a:schemeClr val="bg1"/>
              </a:solidFill>
              <a:cs typeface="Arial" panose="020B0604020202020204" pitchFamily="34" charset="0"/>
            </a:endParaRPr>
          </a:p>
        </p:txBody>
      </p:sp>
      <p:pic>
        <p:nvPicPr>
          <p:cNvPr id="3" name="Picture 2"/>
          <p:cNvPicPr>
            <a:picLocks noChangeAspect="1"/>
          </p:cNvPicPr>
          <p:nvPr/>
        </p:nvPicPr>
        <p:blipFill rotWithShape="1">
          <a:blip r:embed="rId6">
            <a:extLst>
              <a:ext uri="{28A0092B-C50C-407E-A947-70E740481C1C}">
                <a14:useLocalDpi xmlns:a14="http://schemas.microsoft.com/office/drawing/2010/main" val="0"/>
              </a:ext>
            </a:extLst>
          </a:blip>
          <a:srcRect l="79925"/>
          <a:stretch/>
        </p:blipFill>
        <p:spPr>
          <a:xfrm>
            <a:off x="5652120" y="1845185"/>
            <a:ext cx="3491880" cy="3096344"/>
          </a:xfrm>
          <a:prstGeom prst="rect">
            <a:avLst/>
          </a:prstGeom>
        </p:spPr>
      </p:pic>
    </p:spTree>
    <p:extLst>
      <p:ext uri="{BB962C8B-B14F-4D97-AF65-F5344CB8AC3E}">
        <p14:creationId xmlns:p14="http://schemas.microsoft.com/office/powerpoint/2010/main" val="19319601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10"/>
          <p:cNvSpPr txBox="1">
            <a:spLocks noChangeArrowheads="1"/>
          </p:cNvSpPr>
          <p:nvPr/>
        </p:nvSpPr>
        <p:spPr bwMode="auto">
          <a:xfrm>
            <a:off x="251520" y="1334745"/>
            <a:ext cx="7921004"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61938" indent="-261938">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800" dirty="0" smtClean="0">
                <a:solidFill>
                  <a:schemeClr val="bg1"/>
                </a:solidFill>
                <a:ea typeface="ＭＳ Ｐゴシック" panose="020B0600070205080204" pitchFamily="34" charset="-128"/>
                <a:cs typeface="Arial" panose="020B0604020202020204" pitchFamily="34" charset="0"/>
              </a:rPr>
              <a:t>Edinburgh Medical School – Biomedical Sciences:</a:t>
            </a:r>
            <a:endParaRPr lang="en-GB" altLang="en-US" sz="1800" dirty="0">
              <a:solidFill>
                <a:schemeClr val="bg1"/>
              </a:solidFill>
              <a:ea typeface="ＭＳ Ｐゴシック" panose="020B0600070205080204" pitchFamily="34" charset="-128"/>
              <a:cs typeface="Arial" panose="020B0604020202020204" pitchFamily="34" charset="0"/>
            </a:endParaRPr>
          </a:p>
          <a:p>
            <a:pPr eaLnBrk="1" hangingPunct="1">
              <a:spcBef>
                <a:spcPct val="0"/>
              </a:spcBef>
              <a:buFontTx/>
              <a:buNone/>
            </a:pPr>
            <a:r>
              <a:rPr lang="en-GB" altLang="en-US" sz="1800" b="1" dirty="0">
                <a:solidFill>
                  <a:schemeClr val="bg1"/>
                </a:solidFill>
                <a:ea typeface="ＭＳ Ｐゴシック" panose="020B0600070205080204" pitchFamily="34" charset="-128"/>
                <a:cs typeface="Arial" panose="020B0604020202020204" pitchFamily="34" charset="0"/>
                <a:hlinkClick r:id="rId3"/>
              </a:rPr>
              <a:t>https://</a:t>
            </a:r>
            <a:r>
              <a:rPr lang="en-GB" altLang="en-US" sz="1800" b="1" dirty="0" smtClean="0">
                <a:solidFill>
                  <a:schemeClr val="bg1"/>
                </a:solidFill>
                <a:ea typeface="ＭＳ Ｐゴシック" panose="020B0600070205080204" pitchFamily="34" charset="-128"/>
                <a:cs typeface="Arial" panose="020B0604020202020204" pitchFamily="34" charset="0"/>
                <a:hlinkClick r:id="rId3"/>
              </a:rPr>
              <a:t>www.ed.ac.uk/biomedical-sciences/undergraduate-studying/bsc-hons-medical-sciences</a:t>
            </a:r>
            <a:r>
              <a:rPr lang="en-GB" altLang="en-US" sz="1800" b="1" dirty="0" smtClean="0">
                <a:solidFill>
                  <a:schemeClr val="bg1"/>
                </a:solidFill>
                <a:ea typeface="ＭＳ Ｐゴシック" panose="020B0600070205080204" pitchFamily="34" charset="-128"/>
                <a:cs typeface="Arial" panose="020B0604020202020204" pitchFamily="34" charset="0"/>
              </a:rPr>
              <a:t>  </a:t>
            </a:r>
            <a:endParaRPr lang="en-GB" altLang="en-US" sz="1800" b="1" dirty="0">
              <a:solidFill>
                <a:schemeClr val="bg1"/>
              </a:solidFill>
              <a:ea typeface="ＭＳ Ｐゴシック" panose="020B0600070205080204" pitchFamily="34" charset="-128"/>
              <a:cs typeface="Arial" panose="020B0604020202020204" pitchFamily="34" charset="0"/>
            </a:endParaRPr>
          </a:p>
          <a:p>
            <a:pPr eaLnBrk="1" hangingPunct="1">
              <a:spcBef>
                <a:spcPct val="0"/>
              </a:spcBef>
              <a:buFontTx/>
              <a:buNone/>
            </a:pPr>
            <a:endParaRPr lang="en-GB" altLang="en-US" sz="1800" dirty="0">
              <a:solidFill>
                <a:schemeClr val="bg1"/>
              </a:solidFill>
              <a:ea typeface="ＭＳ Ｐゴシック" panose="020B0600070205080204" pitchFamily="34" charset="-128"/>
              <a:cs typeface="Arial" panose="020B0604020202020204" pitchFamily="34" charset="0"/>
            </a:endParaRPr>
          </a:p>
          <a:p>
            <a:pPr eaLnBrk="1" hangingPunct="1">
              <a:spcBef>
                <a:spcPct val="0"/>
              </a:spcBef>
              <a:buFontTx/>
              <a:buNone/>
            </a:pPr>
            <a:r>
              <a:rPr lang="en-GB" altLang="en-US" sz="1800" dirty="0">
                <a:solidFill>
                  <a:schemeClr val="bg1"/>
                </a:solidFill>
                <a:ea typeface="ＭＳ Ｐゴシック" panose="020B0600070205080204" pitchFamily="34" charset="-128"/>
                <a:cs typeface="Arial" panose="020B0604020202020204" pitchFamily="34" charset="0"/>
              </a:rPr>
              <a:t>Twitter:</a:t>
            </a:r>
          </a:p>
          <a:p>
            <a:pPr eaLnBrk="1" hangingPunct="1">
              <a:spcBef>
                <a:spcPct val="0"/>
              </a:spcBef>
              <a:buFontTx/>
              <a:buNone/>
            </a:pPr>
            <a:r>
              <a:rPr lang="en-GB" altLang="en-US" sz="1800" b="1" dirty="0">
                <a:solidFill>
                  <a:schemeClr val="bg1"/>
                </a:solidFill>
                <a:ea typeface="ＭＳ Ｐゴシック" panose="020B0600070205080204" pitchFamily="34" charset="-128"/>
                <a:cs typeface="Arial" panose="020B0604020202020204" pitchFamily="34" charset="0"/>
                <a:hlinkClick r:id="rId4"/>
              </a:rPr>
              <a:t>https://</a:t>
            </a:r>
            <a:r>
              <a:rPr lang="en-GB" altLang="en-US" sz="1800" b="1" dirty="0" smtClean="0">
                <a:solidFill>
                  <a:schemeClr val="bg1"/>
                </a:solidFill>
                <a:ea typeface="ＭＳ Ｐゴシック" panose="020B0600070205080204" pitchFamily="34" charset="-128"/>
                <a:cs typeface="Arial" panose="020B0604020202020204" pitchFamily="34" charset="0"/>
                <a:hlinkClick r:id="rId4"/>
              </a:rPr>
              <a:t>twitter.com/bmtoEdUni</a:t>
            </a:r>
            <a:r>
              <a:rPr lang="en-GB" altLang="en-US" sz="1800" b="1" dirty="0" smtClean="0">
                <a:solidFill>
                  <a:schemeClr val="bg1"/>
                </a:solidFill>
                <a:ea typeface="ＭＳ Ｐゴシック" panose="020B0600070205080204" pitchFamily="34" charset="-128"/>
                <a:cs typeface="Arial" panose="020B0604020202020204" pitchFamily="34" charset="0"/>
              </a:rPr>
              <a:t> </a:t>
            </a:r>
          </a:p>
          <a:p>
            <a:pPr eaLnBrk="1" hangingPunct="1">
              <a:spcBef>
                <a:spcPct val="0"/>
              </a:spcBef>
              <a:buFontTx/>
              <a:buNone/>
            </a:pPr>
            <a:endParaRPr lang="en-GB" altLang="en-US" sz="1800" b="1" dirty="0">
              <a:solidFill>
                <a:schemeClr val="bg1"/>
              </a:solidFill>
              <a:ea typeface="ＭＳ Ｐゴシック" panose="020B0600070205080204" pitchFamily="34" charset="-128"/>
              <a:cs typeface="Arial" panose="020B0604020202020204" pitchFamily="34" charset="0"/>
            </a:endParaRPr>
          </a:p>
          <a:p>
            <a:pPr eaLnBrk="1" hangingPunct="1">
              <a:spcBef>
                <a:spcPct val="0"/>
              </a:spcBef>
              <a:buFontTx/>
              <a:buNone/>
            </a:pPr>
            <a:r>
              <a:rPr lang="en-GB" altLang="en-US" sz="1800" dirty="0">
                <a:solidFill>
                  <a:schemeClr val="bg1"/>
                </a:solidFill>
                <a:ea typeface="ＭＳ Ｐゴシック" panose="020B0600070205080204" pitchFamily="34" charset="-128"/>
                <a:cs typeface="Arial" panose="020B0604020202020204" pitchFamily="34" charset="0"/>
              </a:rPr>
              <a:t>Facebook:</a:t>
            </a:r>
          </a:p>
          <a:p>
            <a:pPr eaLnBrk="1" hangingPunct="1">
              <a:spcBef>
                <a:spcPct val="0"/>
              </a:spcBef>
              <a:buFontTx/>
              <a:buNone/>
            </a:pPr>
            <a:r>
              <a:rPr lang="en-GB" altLang="en-US" sz="1800" b="1" dirty="0">
                <a:solidFill>
                  <a:schemeClr val="bg1"/>
                </a:solidFill>
                <a:ea typeface="ＭＳ Ｐゴシック" panose="020B0600070205080204" pitchFamily="34" charset="-128"/>
                <a:cs typeface="Arial" panose="020B0604020202020204" pitchFamily="34" charset="0"/>
                <a:hlinkClick r:id="rId5"/>
              </a:rPr>
              <a:t>https://</a:t>
            </a:r>
            <a:r>
              <a:rPr lang="en-GB" altLang="en-US" sz="1800" b="1" dirty="0" smtClean="0">
                <a:solidFill>
                  <a:schemeClr val="bg1"/>
                </a:solidFill>
                <a:ea typeface="ＭＳ Ｐゴシック" panose="020B0600070205080204" pitchFamily="34" charset="-128"/>
                <a:cs typeface="Arial" panose="020B0604020202020204" pitchFamily="34" charset="0"/>
                <a:hlinkClick r:id="rId5"/>
              </a:rPr>
              <a:t>www.facebook.com/biomedscied</a:t>
            </a:r>
            <a:r>
              <a:rPr lang="en-GB" altLang="en-US" sz="1800" b="1" dirty="0" smtClean="0">
                <a:solidFill>
                  <a:schemeClr val="bg1"/>
                </a:solidFill>
                <a:ea typeface="ＭＳ Ｐゴシック" panose="020B0600070205080204" pitchFamily="34" charset="-128"/>
                <a:cs typeface="Arial" panose="020B0604020202020204" pitchFamily="34" charset="0"/>
              </a:rPr>
              <a:t> </a:t>
            </a:r>
            <a:endParaRPr lang="en-GB" altLang="en-US" sz="1600" dirty="0">
              <a:solidFill>
                <a:schemeClr val="bg1"/>
              </a:solidFill>
              <a:ea typeface="ＭＳ Ｐゴシック" panose="020B0600070205080204" pitchFamily="34" charset="-128"/>
              <a:cs typeface="Arial" panose="020B0604020202020204" pitchFamily="34" charset="0"/>
            </a:endParaRPr>
          </a:p>
        </p:txBody>
      </p:sp>
      <p:sp>
        <p:nvSpPr>
          <p:cNvPr id="26628" name="TextBox 2"/>
          <p:cNvSpPr txBox="1">
            <a:spLocks noChangeArrowheads="1"/>
          </p:cNvSpPr>
          <p:nvPr/>
        </p:nvSpPr>
        <p:spPr bwMode="auto">
          <a:xfrm>
            <a:off x="251520" y="548680"/>
            <a:ext cx="54006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800" b="1" dirty="0">
                <a:solidFill>
                  <a:schemeClr val="bg1"/>
                </a:solidFill>
                <a:cs typeface="Arial" panose="020B0604020202020204" pitchFamily="34" charset="0"/>
              </a:rPr>
              <a:t>Useful websites</a:t>
            </a:r>
          </a:p>
        </p:txBody>
      </p:sp>
      <p:pic>
        <p:nvPicPr>
          <p:cNvPr id="9" name="Picture 8" descr="A picture containing sitting, dark, red, room&#10;&#10;Description automatically generated">
            <a:extLst>
              <a:ext uri="{FF2B5EF4-FFF2-40B4-BE49-F238E27FC236}">
                <a16:creationId xmlns:a16="http://schemas.microsoft.com/office/drawing/2014/main" id="{A4FA8078-58A8-4AFB-9233-086BA7E2195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21305" y="135134"/>
            <a:ext cx="2949740" cy="674552"/>
          </a:xfrm>
          <a:prstGeom prst="rect">
            <a:avLst/>
          </a:prstGeom>
        </p:spPr>
      </p:pic>
      <p:sp>
        <p:nvSpPr>
          <p:cNvPr id="11" name="TextBox 2"/>
          <p:cNvSpPr txBox="1">
            <a:spLocks noChangeArrowheads="1"/>
          </p:cNvSpPr>
          <p:nvPr/>
        </p:nvSpPr>
        <p:spPr bwMode="auto">
          <a:xfrm>
            <a:off x="6824391" y="699146"/>
            <a:ext cx="23108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b="1" dirty="0" smtClean="0">
                <a:solidFill>
                  <a:schemeClr val="bg1"/>
                </a:solidFill>
                <a:cs typeface="Arial" panose="020B0604020202020204" pitchFamily="34" charset="0"/>
              </a:rPr>
              <a:t>Biomedical Sciences</a:t>
            </a:r>
            <a:endParaRPr lang="en-GB" altLang="en-US" sz="1600" b="1" dirty="0">
              <a:solidFill>
                <a:schemeClr val="bg1"/>
              </a:solidFill>
              <a:cs typeface="Arial" panose="020B0604020202020204" pitchFamily="34" charset="0"/>
            </a:endParaRPr>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96" y="4365104"/>
            <a:ext cx="9144000" cy="2498523"/>
          </a:xfrm>
          <a:prstGeom prst="rect">
            <a:avLst/>
          </a:prstGeom>
        </p:spPr>
      </p:pic>
      <p:sp>
        <p:nvSpPr>
          <p:cNvPr id="26630" name="TextBox 3"/>
          <p:cNvSpPr txBox="1">
            <a:spLocks noChangeArrowheads="1"/>
          </p:cNvSpPr>
          <p:nvPr/>
        </p:nvSpPr>
        <p:spPr bwMode="auto">
          <a:xfrm>
            <a:off x="7093608" y="6223147"/>
            <a:ext cx="22574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200" b="1" dirty="0">
                <a:ea typeface="ＭＳ Ｐゴシック" panose="020B0600070205080204" pitchFamily="34" charset="-128"/>
              </a:rPr>
              <a:t>www.ed.ac.uk</a:t>
            </a:r>
          </a:p>
        </p:txBody>
      </p:sp>
      <p:sp>
        <p:nvSpPr>
          <p:cNvPr id="26631" name="TextBox 3"/>
          <p:cNvSpPr txBox="1">
            <a:spLocks noChangeArrowheads="1"/>
          </p:cNvSpPr>
          <p:nvPr/>
        </p:nvSpPr>
        <p:spPr bwMode="auto">
          <a:xfrm>
            <a:off x="7668344" y="6555652"/>
            <a:ext cx="22558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b="1" dirty="0" err="1">
                <a:ea typeface="ＭＳ Ｐゴシック" panose="020B0600070205080204" pitchFamily="34" charset="-128"/>
              </a:rPr>
              <a:t>applyedinburgh</a:t>
            </a:r>
            <a:endParaRPr lang="en-GB" altLang="en-US" sz="1400" b="1" dirty="0">
              <a:ea typeface="ＭＳ Ｐゴシック" panose="020B0600070205080204" pitchFamily="34" charset="-128"/>
            </a:endParaRPr>
          </a:p>
        </p:txBody>
      </p:sp>
      <p:pic>
        <p:nvPicPr>
          <p:cNvPr id="26632" name="Picture 2" descr="C:\Users\scoulman\Local Documents\SRA\Digital Graphics\Powerpoint\SRASlides\Logo\Twitter_icon.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96175" y="6631698"/>
            <a:ext cx="2238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3" name="Picture 3" descr="C:\Users\scoulman\Local Documents\SRA\Digital Graphics\Powerpoint\SRASlides\Logo\Facebook-icon.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46503" y="6621885"/>
            <a:ext cx="223838"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9022" r="20320"/>
          <a:stretch/>
        </p:blipFill>
        <p:spPr bwMode="auto">
          <a:xfrm>
            <a:off x="5940153" y="1916832"/>
            <a:ext cx="3203848" cy="2592288"/>
          </a:xfrm>
          <a:prstGeom prst="rect">
            <a:avLst/>
          </a:prstGeom>
          <a:noFill/>
          <a:ln w="9525">
            <a:noFill/>
            <a:miter lim="800000"/>
            <a:headEnd/>
            <a:tailEnd/>
          </a:ln>
        </p:spPr>
      </p:pic>
      <p:sp>
        <p:nvSpPr>
          <p:cNvPr id="44035" name="TextBox 2"/>
          <p:cNvSpPr txBox="1">
            <a:spLocks noChangeArrowheads="1"/>
          </p:cNvSpPr>
          <p:nvPr/>
        </p:nvSpPr>
        <p:spPr bwMode="auto">
          <a:xfrm>
            <a:off x="323528" y="0"/>
            <a:ext cx="8569325" cy="3539430"/>
          </a:xfrm>
          <a:prstGeom prst="rect">
            <a:avLst/>
          </a:prstGeom>
          <a:noFill/>
          <a:ln w="9525">
            <a:noFill/>
            <a:miter lim="800000"/>
            <a:headEnd/>
            <a:tailEnd/>
          </a:ln>
        </p:spPr>
        <p:txBody>
          <a:bodyPr>
            <a:prstTxWarp prst="textNoShape">
              <a:avLst/>
            </a:prstTxWarp>
            <a:spAutoFit/>
          </a:bodyPr>
          <a:lstStyle/>
          <a:p>
            <a:pPr eaLnBrk="1" hangingPunct="1"/>
            <a:r>
              <a:rPr lang="en-GB" sz="2800" b="1" dirty="0">
                <a:solidFill>
                  <a:schemeClr val="bg1"/>
                </a:solidFill>
                <a:ea typeface="Arial" pitchFamily="-110" charset="0"/>
                <a:cs typeface="Arial" pitchFamily="-110" charset="0"/>
              </a:rPr>
              <a:t>Any questions?</a:t>
            </a:r>
          </a:p>
          <a:p>
            <a:pPr eaLnBrk="1" hangingPunct="1"/>
            <a:endParaRPr lang="en-GB" sz="2800" b="1" dirty="0">
              <a:solidFill>
                <a:schemeClr val="bg1"/>
              </a:solidFill>
              <a:ea typeface="Arial" pitchFamily="-110" charset="0"/>
              <a:cs typeface="Arial" pitchFamily="-110" charset="0"/>
            </a:endParaRPr>
          </a:p>
          <a:p>
            <a:pPr eaLnBrk="1" hangingPunct="1"/>
            <a:endParaRPr lang="en-GB" sz="2800" b="1" dirty="0">
              <a:solidFill>
                <a:schemeClr val="bg1"/>
              </a:solidFill>
              <a:ea typeface="Arial" pitchFamily="-110" charset="0"/>
              <a:cs typeface="Arial" pitchFamily="-110" charset="0"/>
            </a:endParaRPr>
          </a:p>
          <a:p>
            <a:pPr eaLnBrk="1" hangingPunct="1"/>
            <a:endParaRPr lang="en-GB" sz="2800" b="1" dirty="0">
              <a:solidFill>
                <a:schemeClr val="bg1"/>
              </a:solidFill>
              <a:ea typeface="Arial" pitchFamily="-110" charset="0"/>
              <a:cs typeface="Arial" pitchFamily="-110" charset="0"/>
            </a:endParaRPr>
          </a:p>
          <a:p>
            <a:pPr eaLnBrk="1" hangingPunct="1"/>
            <a:endParaRPr lang="en-GB" sz="2800" b="1" dirty="0">
              <a:solidFill>
                <a:schemeClr val="bg1"/>
              </a:solidFill>
              <a:ea typeface="Arial" pitchFamily="-110" charset="0"/>
              <a:cs typeface="Arial" pitchFamily="-110" charset="0"/>
            </a:endParaRPr>
          </a:p>
          <a:p>
            <a:pPr eaLnBrk="1" hangingPunct="1"/>
            <a:endParaRPr lang="en-GB" sz="2800" b="1" dirty="0">
              <a:solidFill>
                <a:schemeClr val="bg1"/>
              </a:solidFill>
              <a:ea typeface="Arial" pitchFamily="-110" charset="0"/>
              <a:cs typeface="Arial" pitchFamily="-110" charset="0"/>
            </a:endParaRPr>
          </a:p>
          <a:p>
            <a:pPr eaLnBrk="1" hangingPunct="1"/>
            <a:r>
              <a:rPr lang="en-GB" sz="2800" dirty="0">
                <a:solidFill>
                  <a:schemeClr val="bg1"/>
                </a:solidFill>
                <a:ea typeface="Arial" pitchFamily="-110" charset="0"/>
                <a:cs typeface="Arial" pitchFamily="-110" charset="0"/>
              </a:rPr>
              <a:t>Please email</a:t>
            </a:r>
          </a:p>
          <a:p>
            <a:pPr eaLnBrk="1" hangingPunct="1"/>
            <a:r>
              <a:rPr lang="en-GB" sz="2800" b="1" dirty="0">
                <a:solidFill>
                  <a:schemeClr val="bg1"/>
                </a:solidFill>
                <a:ea typeface="Arial" pitchFamily="-110" charset="0"/>
                <a:cs typeface="Arial" pitchFamily="-110" charset="0"/>
              </a:rPr>
              <a:t>medug@ed.ac.uk</a:t>
            </a:r>
          </a:p>
        </p:txBody>
      </p:sp>
      <p:sp>
        <p:nvSpPr>
          <p:cNvPr id="44036" name="TextBox 3"/>
          <p:cNvSpPr txBox="1">
            <a:spLocks noChangeArrowheads="1"/>
          </p:cNvSpPr>
          <p:nvPr/>
        </p:nvSpPr>
        <p:spPr bwMode="auto">
          <a:xfrm>
            <a:off x="6934200" y="5943600"/>
            <a:ext cx="2257425" cy="430213"/>
          </a:xfrm>
          <a:prstGeom prst="rect">
            <a:avLst/>
          </a:prstGeom>
          <a:noFill/>
          <a:ln w="9525">
            <a:noFill/>
            <a:miter lim="800000"/>
            <a:headEnd/>
            <a:tailEnd/>
          </a:ln>
        </p:spPr>
        <p:txBody>
          <a:bodyPr>
            <a:prstTxWarp prst="textNoShape">
              <a:avLst/>
            </a:prstTxWarp>
            <a:spAutoFit/>
          </a:bodyPr>
          <a:lstStyle/>
          <a:p>
            <a:pPr eaLnBrk="1" hangingPunct="1"/>
            <a:r>
              <a:rPr lang="en-GB" sz="2200" b="1">
                <a:solidFill>
                  <a:srgbClr val="FFFFFF"/>
                </a:solidFill>
                <a:ea typeface="ＭＳ Ｐゴシック" pitchFamily="-110" charset="-128"/>
                <a:cs typeface="ＭＳ Ｐゴシック" pitchFamily="-110" charset="-128"/>
              </a:rPr>
              <a:t>www.ed.ac.uk</a:t>
            </a:r>
          </a:p>
        </p:txBody>
      </p:sp>
      <p:sp>
        <p:nvSpPr>
          <p:cNvPr id="44037" name="TextBox 3"/>
          <p:cNvSpPr txBox="1">
            <a:spLocks noChangeArrowheads="1"/>
          </p:cNvSpPr>
          <p:nvPr/>
        </p:nvSpPr>
        <p:spPr bwMode="auto">
          <a:xfrm>
            <a:off x="7439025" y="6297613"/>
            <a:ext cx="2255838" cy="307975"/>
          </a:xfrm>
          <a:prstGeom prst="rect">
            <a:avLst/>
          </a:prstGeom>
          <a:noFill/>
          <a:ln w="9525">
            <a:noFill/>
            <a:miter lim="800000"/>
            <a:headEnd/>
            <a:tailEnd/>
          </a:ln>
        </p:spPr>
        <p:txBody>
          <a:bodyPr>
            <a:prstTxWarp prst="textNoShape">
              <a:avLst/>
            </a:prstTxWarp>
            <a:spAutoFit/>
          </a:bodyPr>
          <a:lstStyle/>
          <a:p>
            <a:pPr eaLnBrk="1" hangingPunct="1"/>
            <a:r>
              <a:rPr lang="en-GB" sz="1400" b="1">
                <a:solidFill>
                  <a:srgbClr val="FFFFFF"/>
                </a:solidFill>
                <a:ea typeface="ＭＳ Ｐゴシック" pitchFamily="-110" charset="-128"/>
                <a:cs typeface="ＭＳ Ｐゴシック" pitchFamily="-110" charset="-128"/>
              </a:rPr>
              <a:t>applyedinburgh</a:t>
            </a:r>
          </a:p>
        </p:txBody>
      </p:sp>
      <p:pic>
        <p:nvPicPr>
          <p:cNvPr id="44039" name="Picture 2" descr="C:\Users\scoulman\Local Documents\SRA\Digital Graphics\Powerpoint\SRASlides\Logo\Twitter_icon.png"/>
          <p:cNvPicPr>
            <a:picLocks noChangeAspect="1" noChangeArrowheads="1"/>
          </p:cNvPicPr>
          <p:nvPr/>
        </p:nvPicPr>
        <p:blipFill>
          <a:blip r:embed="rId4"/>
          <a:srcRect/>
          <a:stretch>
            <a:fillRect/>
          </a:stretch>
        </p:blipFill>
        <p:spPr bwMode="auto">
          <a:xfrm>
            <a:off x="7272338" y="6356350"/>
            <a:ext cx="223837" cy="222250"/>
          </a:xfrm>
          <a:prstGeom prst="rect">
            <a:avLst/>
          </a:prstGeom>
          <a:noFill/>
          <a:ln w="9525">
            <a:noFill/>
            <a:miter lim="800000"/>
            <a:headEnd/>
            <a:tailEnd/>
          </a:ln>
        </p:spPr>
      </p:pic>
      <p:pic>
        <p:nvPicPr>
          <p:cNvPr id="44040" name="Picture 3" descr="C:\Users\scoulman\Local Documents\SRA\Digital Graphics\Powerpoint\SRASlides\Logo\Facebook-icon.png"/>
          <p:cNvPicPr>
            <a:picLocks noChangeAspect="1" noChangeArrowheads="1"/>
          </p:cNvPicPr>
          <p:nvPr/>
        </p:nvPicPr>
        <p:blipFill>
          <a:blip r:embed="rId5"/>
          <a:srcRect/>
          <a:stretch>
            <a:fillRect/>
          </a:stretch>
        </p:blipFill>
        <p:spPr bwMode="auto">
          <a:xfrm>
            <a:off x="7019925" y="6356350"/>
            <a:ext cx="223838" cy="222250"/>
          </a:xfrm>
          <a:prstGeom prst="rect">
            <a:avLst/>
          </a:prstGeom>
          <a:noFill/>
          <a:ln w="9525">
            <a:noFill/>
            <a:miter lim="800000"/>
            <a:headEnd/>
            <a:tailEnd/>
          </a:ln>
        </p:spPr>
      </p:pic>
      <p:pic>
        <p:nvPicPr>
          <p:cNvPr id="10" name="Picture 9" descr="A picture containing sitting, dark, red, room&#10;&#10;Description automatically generated">
            <a:extLst>
              <a:ext uri="{FF2B5EF4-FFF2-40B4-BE49-F238E27FC236}">
                <a16:creationId xmlns:a16="http://schemas.microsoft.com/office/drawing/2014/main" id="{A4FA8078-58A8-4AFB-9233-086BA7E2195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67207" y="145076"/>
            <a:ext cx="2949740" cy="674552"/>
          </a:xfrm>
          <a:prstGeom prst="rect">
            <a:avLst/>
          </a:prstGeom>
        </p:spPr>
      </p:pic>
      <p:sp>
        <p:nvSpPr>
          <p:cNvPr id="11" name="TextBox 2"/>
          <p:cNvSpPr txBox="1">
            <a:spLocks noChangeArrowheads="1"/>
          </p:cNvSpPr>
          <p:nvPr/>
        </p:nvSpPr>
        <p:spPr bwMode="auto">
          <a:xfrm>
            <a:off x="6845914" y="709088"/>
            <a:ext cx="23108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b="1" dirty="0" smtClean="0">
                <a:solidFill>
                  <a:schemeClr val="bg1"/>
                </a:solidFill>
                <a:cs typeface="Arial" panose="020B0604020202020204" pitchFamily="34" charset="0"/>
              </a:rPr>
              <a:t>Biomedical Sciences</a:t>
            </a:r>
            <a:endParaRPr lang="en-GB" altLang="en-US" sz="1600" b="1" dirty="0">
              <a:solidFill>
                <a:schemeClr val="bg1"/>
              </a:solidFill>
              <a:cs typeface="Arial" panose="020B0604020202020204" pitchFamily="34" charset="0"/>
            </a:endParaRPr>
          </a:p>
        </p:txBody>
      </p:sp>
    </p:spTree>
    <p:extLst>
      <p:ext uri="{BB962C8B-B14F-4D97-AF65-F5344CB8AC3E}">
        <p14:creationId xmlns:p14="http://schemas.microsoft.com/office/powerpoint/2010/main" val="55599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Box 3"/>
          <p:cNvSpPr txBox="1">
            <a:spLocks noChangeArrowheads="1"/>
          </p:cNvSpPr>
          <p:nvPr/>
        </p:nvSpPr>
        <p:spPr bwMode="auto">
          <a:xfrm>
            <a:off x="179388" y="1291600"/>
            <a:ext cx="34131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dirty="0">
                <a:solidFill>
                  <a:schemeClr val="bg1"/>
                </a:solidFill>
                <a:cs typeface="Arial" panose="020B0604020202020204" pitchFamily="34" charset="0"/>
              </a:rPr>
              <a:t>Most common</a:t>
            </a:r>
          </a:p>
        </p:txBody>
      </p:sp>
      <p:sp>
        <p:nvSpPr>
          <p:cNvPr id="4101" name="TextBox 3"/>
          <p:cNvSpPr txBox="1">
            <a:spLocks noChangeArrowheads="1"/>
          </p:cNvSpPr>
          <p:nvPr/>
        </p:nvSpPr>
        <p:spPr bwMode="auto">
          <a:xfrm>
            <a:off x="6934200" y="5943600"/>
            <a:ext cx="22574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200" b="1">
                <a:solidFill>
                  <a:srgbClr val="FFFFFF"/>
                </a:solidFill>
                <a:ea typeface="ＭＳ Ｐゴシック" panose="020B0600070205080204" pitchFamily="34" charset="-128"/>
              </a:rPr>
              <a:t>www.ed.ac.uk</a:t>
            </a:r>
          </a:p>
        </p:txBody>
      </p:sp>
      <p:sp>
        <p:nvSpPr>
          <p:cNvPr id="4102" name="TextBox 3"/>
          <p:cNvSpPr txBox="1">
            <a:spLocks noChangeArrowheads="1"/>
          </p:cNvSpPr>
          <p:nvPr/>
        </p:nvSpPr>
        <p:spPr bwMode="auto">
          <a:xfrm>
            <a:off x="7439025" y="6297613"/>
            <a:ext cx="22558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b="1" dirty="0" err="1">
                <a:solidFill>
                  <a:srgbClr val="FFFFFF"/>
                </a:solidFill>
                <a:ea typeface="ＭＳ Ｐゴシック" panose="020B0600070205080204" pitchFamily="34" charset="-128"/>
              </a:rPr>
              <a:t>applyedinburgh</a:t>
            </a:r>
            <a:endParaRPr lang="en-GB" altLang="en-US" sz="1400" b="1" dirty="0">
              <a:solidFill>
                <a:srgbClr val="FFFFFF"/>
              </a:solidFill>
              <a:ea typeface="ＭＳ Ｐゴシック" panose="020B0600070205080204" pitchFamily="34" charset="-128"/>
            </a:endParaRPr>
          </a:p>
        </p:txBody>
      </p:sp>
      <p:pic>
        <p:nvPicPr>
          <p:cNvPr id="4104" name="Picture 2" descr="C:\Users\scoulman\Local Documents\SRA\Digital Graphics\Powerpoint\SRASlides\Logo\Twitter_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2338" y="6356350"/>
            <a:ext cx="2238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3" descr="C:\Users\scoulman\Local Documents\SRA\Digital Graphics\Powerpoint\SRASlides\Logo\Facebook-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9925" y="6356350"/>
            <a:ext cx="223838"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6" name="TextBox 5"/>
          <p:cNvSpPr txBox="1">
            <a:spLocks noChangeArrowheads="1"/>
          </p:cNvSpPr>
          <p:nvPr/>
        </p:nvSpPr>
        <p:spPr bwMode="auto">
          <a:xfrm>
            <a:off x="179388" y="284163"/>
            <a:ext cx="49688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800" b="1" dirty="0">
                <a:solidFill>
                  <a:schemeClr val="bg1"/>
                </a:solidFill>
                <a:cs typeface="Arial" panose="020B0604020202020204" pitchFamily="34" charset="0"/>
              </a:rPr>
              <a:t>Standard academic entry requirements</a:t>
            </a:r>
            <a:endParaRPr lang="en-GB" altLang="en-US" sz="2800" dirty="0">
              <a:solidFill>
                <a:schemeClr val="bg1"/>
              </a:solidFill>
              <a:cs typeface="Arial" panose="020B0604020202020204" pitchFamily="34" charset="0"/>
            </a:endParaRPr>
          </a:p>
        </p:txBody>
      </p:sp>
      <p:sp>
        <p:nvSpPr>
          <p:cNvPr id="10" name="TextBox 5"/>
          <p:cNvSpPr txBox="1">
            <a:spLocks noChangeArrowheads="1"/>
          </p:cNvSpPr>
          <p:nvPr/>
        </p:nvSpPr>
        <p:spPr bwMode="auto">
          <a:xfrm>
            <a:off x="323528" y="1812545"/>
            <a:ext cx="7992888" cy="5226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342900" lvl="0" indent="-342900" eaLnBrk="1" hangingPunct="1"/>
            <a:r>
              <a:rPr lang="en-GB" altLang="en-US" sz="1400" kern="0" dirty="0">
                <a:solidFill>
                  <a:schemeClr val="bg1"/>
                </a:solidFill>
                <a:latin typeface="Arial"/>
                <a:cs typeface="Arial"/>
              </a:rPr>
              <a:t>SQA Qualifications: Nat 5 </a:t>
            </a:r>
            <a:r>
              <a:rPr lang="en-GB" altLang="en-US" sz="1400" kern="0" dirty="0" smtClean="0">
                <a:solidFill>
                  <a:schemeClr val="bg1"/>
                </a:solidFill>
                <a:latin typeface="Arial"/>
                <a:cs typeface="Arial"/>
              </a:rPr>
              <a:t>– English</a:t>
            </a:r>
            <a:r>
              <a:rPr lang="en-GB" altLang="en-US" sz="1400" kern="0" dirty="0">
                <a:solidFill>
                  <a:schemeClr val="bg1"/>
                </a:solidFill>
                <a:latin typeface="Arial"/>
                <a:cs typeface="Arial"/>
              </a:rPr>
              <a:t> </a:t>
            </a:r>
            <a:r>
              <a:rPr lang="en-GB" altLang="en-US" sz="1400" kern="0" dirty="0" smtClean="0">
                <a:solidFill>
                  <a:schemeClr val="bg1"/>
                </a:solidFill>
                <a:latin typeface="Arial"/>
                <a:cs typeface="Arial"/>
              </a:rPr>
              <a:t>at grade C and Mathematics at grade B.  Highers: AAAB-ABBB by end of S5 or AAAA-AABB/ABBBB by end of S6.  BBB must be achieved in one year of S4-S6.  Must include Biology and Chemistry (Maths and Physics are recommended as are Advanced Higher Biology and Chemistry)</a:t>
            </a:r>
          </a:p>
          <a:p>
            <a:pPr marL="0" lvl="0" indent="0" eaLnBrk="1" hangingPunct="1">
              <a:buNone/>
            </a:pPr>
            <a:r>
              <a:rPr lang="en-US" altLang="en-US" sz="1400" kern="0" dirty="0" smtClean="0">
                <a:solidFill>
                  <a:schemeClr val="bg1"/>
                </a:solidFill>
                <a:latin typeface="Arial"/>
                <a:cs typeface="Arial"/>
              </a:rPr>
              <a:t>       </a:t>
            </a:r>
            <a:r>
              <a:rPr lang="en-US" altLang="en-US" sz="1400" b="1" kern="0" dirty="0" smtClean="0">
                <a:solidFill>
                  <a:schemeClr val="bg1"/>
                </a:solidFill>
                <a:latin typeface="Arial"/>
                <a:cs typeface="Arial"/>
              </a:rPr>
              <a:t>Year 2 entry: AB at Advanced Higher in Biology and Chemistry (either way around)</a:t>
            </a:r>
          </a:p>
          <a:p>
            <a:pPr marL="0" lvl="0" indent="0" eaLnBrk="1" hangingPunct="1">
              <a:buNone/>
            </a:pPr>
            <a:endParaRPr lang="en-US" altLang="en-US" sz="1400" kern="0" dirty="0">
              <a:solidFill>
                <a:schemeClr val="bg1"/>
              </a:solidFill>
              <a:latin typeface="Arial"/>
              <a:cs typeface="Arial"/>
            </a:endParaRPr>
          </a:p>
          <a:p>
            <a:pPr marL="342900" lvl="0" indent="-342900" eaLnBrk="1" hangingPunct="1"/>
            <a:r>
              <a:rPr lang="en-GB" altLang="en-US" sz="1400" kern="0" dirty="0">
                <a:solidFill>
                  <a:schemeClr val="bg1"/>
                </a:solidFill>
                <a:latin typeface="Arial"/>
                <a:cs typeface="Arial"/>
              </a:rPr>
              <a:t>GCE Qualifications: GCSE – </a:t>
            </a:r>
            <a:r>
              <a:rPr lang="en-GB" altLang="en-US" sz="1400" kern="0" dirty="0" smtClean="0">
                <a:solidFill>
                  <a:schemeClr val="bg1"/>
                </a:solidFill>
                <a:latin typeface="Arial"/>
                <a:cs typeface="Arial"/>
              </a:rPr>
              <a:t>English at grade 4/C and Mathematics at grade 6/B.  </a:t>
            </a:r>
            <a:r>
              <a:rPr lang="en-GB" altLang="en-US" sz="1400" kern="0" dirty="0">
                <a:solidFill>
                  <a:schemeClr val="bg1"/>
                </a:solidFill>
                <a:latin typeface="Arial"/>
                <a:cs typeface="Arial"/>
              </a:rPr>
              <a:t>3 x A Levels in one set of exams at grades </a:t>
            </a:r>
            <a:r>
              <a:rPr lang="en-GB" altLang="en-US" sz="1400" kern="0" dirty="0" smtClean="0">
                <a:solidFill>
                  <a:schemeClr val="bg1"/>
                </a:solidFill>
                <a:latin typeface="Arial"/>
                <a:cs typeface="Arial"/>
              </a:rPr>
              <a:t>ABB </a:t>
            </a:r>
            <a:r>
              <a:rPr lang="en-GB" altLang="en-US" sz="1400" kern="0" dirty="0">
                <a:solidFill>
                  <a:schemeClr val="bg1"/>
                </a:solidFill>
                <a:latin typeface="Arial"/>
                <a:cs typeface="Arial"/>
              </a:rPr>
              <a:t>to include </a:t>
            </a:r>
            <a:r>
              <a:rPr lang="en-GB" altLang="en-US" sz="1400" kern="0" dirty="0" smtClean="0">
                <a:solidFill>
                  <a:schemeClr val="bg1"/>
                </a:solidFill>
                <a:latin typeface="Arial"/>
                <a:cs typeface="Arial"/>
              </a:rPr>
              <a:t>Biology/Human Biology and Chemistry (Mathematics or Physics are recommended).</a:t>
            </a:r>
          </a:p>
          <a:p>
            <a:pPr marL="0" lvl="0" indent="0" eaLnBrk="1" hangingPunct="1">
              <a:buNone/>
            </a:pPr>
            <a:r>
              <a:rPr lang="en-US" altLang="en-US" sz="1400" kern="0" dirty="0" smtClean="0">
                <a:solidFill>
                  <a:schemeClr val="bg1"/>
                </a:solidFill>
                <a:latin typeface="Arial"/>
                <a:cs typeface="Arial"/>
              </a:rPr>
              <a:t>        </a:t>
            </a:r>
            <a:r>
              <a:rPr lang="en-US" altLang="en-US" sz="1400" b="1" kern="0" dirty="0" smtClean="0">
                <a:solidFill>
                  <a:schemeClr val="bg1"/>
                </a:solidFill>
                <a:latin typeface="Arial"/>
                <a:cs typeface="Arial"/>
              </a:rPr>
              <a:t>Year 2 entry: AAB at GCE A Level to include Biology and Chemistry in one set of exams</a:t>
            </a:r>
          </a:p>
          <a:p>
            <a:pPr marL="0" lvl="0" indent="0" eaLnBrk="1" hangingPunct="1">
              <a:buNone/>
            </a:pPr>
            <a:endParaRPr lang="en-US" altLang="en-US" sz="1400" kern="0" dirty="0">
              <a:solidFill>
                <a:schemeClr val="bg1"/>
              </a:solidFill>
              <a:latin typeface="Arial"/>
              <a:cs typeface="Arial"/>
            </a:endParaRPr>
          </a:p>
          <a:p>
            <a:pPr marL="342900" lvl="0" indent="-342900" eaLnBrk="1" hangingPunct="1"/>
            <a:r>
              <a:rPr lang="en-GB" altLang="en-US" sz="1400" kern="0" dirty="0">
                <a:solidFill>
                  <a:schemeClr val="bg1"/>
                </a:solidFill>
                <a:latin typeface="Arial"/>
                <a:cs typeface="Arial"/>
              </a:rPr>
              <a:t>International Baccalaureate: </a:t>
            </a:r>
            <a:r>
              <a:rPr lang="en-GB" altLang="en-US" sz="1400" kern="0" dirty="0" smtClean="0">
                <a:solidFill>
                  <a:schemeClr val="bg1"/>
                </a:solidFill>
                <a:latin typeface="Arial"/>
                <a:cs typeface="Arial"/>
              </a:rPr>
              <a:t>36 points with 665 at HL-32 points with 655 at HL.  HL must include Biology and Chemistry, one at grade 5 and one at grade 6 (Mathematics or Physics are recommended).  SL </a:t>
            </a:r>
            <a:r>
              <a:rPr lang="en-GB" altLang="en-US" sz="1400" kern="0" dirty="0">
                <a:solidFill>
                  <a:schemeClr val="bg1"/>
                </a:solidFill>
                <a:latin typeface="Arial"/>
                <a:cs typeface="Arial"/>
              </a:rPr>
              <a:t>English and Maths both at grade 5 (we accept both Analysis &amp; Approaches and Applications &amp; Interpretation)</a:t>
            </a:r>
          </a:p>
          <a:p>
            <a:pPr marL="0" lvl="0" indent="0" eaLnBrk="1" hangingPunct="1">
              <a:buNone/>
            </a:pPr>
            <a:r>
              <a:rPr lang="en-GB" altLang="en-US" sz="1400" kern="0" dirty="0" smtClean="0">
                <a:solidFill>
                  <a:schemeClr val="bg1"/>
                </a:solidFill>
                <a:latin typeface="Arial"/>
                <a:cs typeface="Arial"/>
              </a:rPr>
              <a:t>       </a:t>
            </a:r>
            <a:r>
              <a:rPr lang="en-GB" altLang="en-US" sz="1400" b="1" kern="0" dirty="0" smtClean="0">
                <a:solidFill>
                  <a:schemeClr val="bg1"/>
                </a:solidFill>
                <a:latin typeface="Arial"/>
                <a:cs typeface="Arial"/>
              </a:rPr>
              <a:t>Year 2 entry:  36 points overall with 666 at HL to include Biology and Chemistry</a:t>
            </a:r>
            <a:endParaRPr lang="en-GB" altLang="en-US" sz="1400" b="1" kern="0" dirty="0">
              <a:solidFill>
                <a:schemeClr val="bg1"/>
              </a:solidFill>
              <a:latin typeface="Arial"/>
              <a:cs typeface="Arial"/>
            </a:endParaRPr>
          </a:p>
          <a:p>
            <a:pPr marL="0" indent="0" eaLnBrk="1" hangingPunct="1">
              <a:spcBef>
                <a:spcPct val="0"/>
              </a:spcBef>
              <a:buFontTx/>
              <a:buNone/>
              <a:defRPr/>
            </a:pPr>
            <a:endParaRPr lang="en-GB" altLang="en-US" sz="1400" dirty="0">
              <a:solidFill>
                <a:schemeClr val="bg1"/>
              </a:solidFill>
              <a:cs typeface="Arial" charset="0"/>
            </a:endParaRPr>
          </a:p>
          <a:p>
            <a:pPr marL="0" indent="0" eaLnBrk="1" hangingPunct="1">
              <a:spcBef>
                <a:spcPct val="0"/>
              </a:spcBef>
              <a:buFontTx/>
              <a:buNone/>
              <a:defRPr/>
            </a:pPr>
            <a:r>
              <a:rPr lang="en-GB" altLang="en-US" sz="1400" dirty="0">
                <a:solidFill>
                  <a:schemeClr val="bg1"/>
                </a:solidFill>
                <a:cs typeface="Arial" charset="0"/>
              </a:rPr>
              <a:t>We also accept a range of international qualifications and requirements can be </a:t>
            </a:r>
          </a:p>
          <a:p>
            <a:pPr marL="0" indent="0" eaLnBrk="1" hangingPunct="1">
              <a:spcBef>
                <a:spcPct val="0"/>
              </a:spcBef>
              <a:buFontTx/>
              <a:buNone/>
              <a:defRPr/>
            </a:pPr>
            <a:r>
              <a:rPr lang="en-GB" altLang="en-US" sz="1400" dirty="0">
                <a:solidFill>
                  <a:schemeClr val="bg1"/>
                </a:solidFill>
                <a:cs typeface="Arial" charset="0"/>
              </a:rPr>
              <a:t>Found here: </a:t>
            </a:r>
            <a:r>
              <a:rPr lang="en-GB" altLang="en-US" sz="1400" b="1" dirty="0">
                <a:solidFill>
                  <a:schemeClr val="bg1"/>
                </a:solidFill>
                <a:cs typeface="Arial" charset="0"/>
                <a:hlinkClick r:id="rId5">
                  <a:extLst>
                    <a:ext uri="{A12FA001-AC4F-418D-AE19-62706E023703}">
                      <ahyp:hlinkClr xmlns="" xmlns:ahyp="http://schemas.microsoft.com/office/drawing/2018/hyperlinkcolor" val="tx"/>
                    </a:ext>
                  </a:extLst>
                </a:hlinkClick>
              </a:rPr>
              <a:t>https://www.ed.ac.uk/studying/international/country</a:t>
            </a:r>
            <a:r>
              <a:rPr lang="en-GB" altLang="en-US" sz="1400" b="1" dirty="0">
                <a:solidFill>
                  <a:schemeClr val="bg1"/>
                </a:solidFill>
                <a:cs typeface="Arial" charset="0"/>
              </a:rPr>
              <a:t> </a:t>
            </a:r>
          </a:p>
          <a:p>
            <a:pPr eaLnBrk="1" hangingPunct="1">
              <a:spcBef>
                <a:spcPct val="0"/>
              </a:spcBef>
              <a:defRPr/>
            </a:pPr>
            <a:endParaRPr lang="en-GB" altLang="en-US" sz="2400" dirty="0">
              <a:solidFill>
                <a:schemeClr val="bg1"/>
              </a:solidFill>
              <a:cs typeface="Arial" charset="0"/>
            </a:endParaRPr>
          </a:p>
          <a:p>
            <a:pPr eaLnBrk="1" hangingPunct="1">
              <a:spcBef>
                <a:spcPct val="0"/>
              </a:spcBef>
              <a:defRPr/>
            </a:pPr>
            <a:endParaRPr lang="en-GB" altLang="en-US" sz="2400" dirty="0">
              <a:solidFill>
                <a:schemeClr val="bg1"/>
              </a:solidFill>
              <a:cs typeface="Arial" charset="0"/>
            </a:endParaRPr>
          </a:p>
        </p:txBody>
      </p:sp>
      <p:pic>
        <p:nvPicPr>
          <p:cNvPr id="12" name="Picture 11" descr="A picture containing sitting, dark, red, room&#10;&#10;Description automatically generated">
            <a:extLst>
              <a:ext uri="{FF2B5EF4-FFF2-40B4-BE49-F238E27FC236}">
                <a16:creationId xmlns:a16="http://schemas.microsoft.com/office/drawing/2014/main" id="{A4FA8078-58A8-4AFB-9233-086BA7E2195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21305" y="86664"/>
            <a:ext cx="2949740" cy="674552"/>
          </a:xfrm>
          <a:prstGeom prst="rect">
            <a:avLst/>
          </a:prstGeom>
        </p:spPr>
      </p:pic>
      <p:sp>
        <p:nvSpPr>
          <p:cNvPr id="13" name="TextBox 2"/>
          <p:cNvSpPr txBox="1">
            <a:spLocks noChangeArrowheads="1"/>
          </p:cNvSpPr>
          <p:nvPr/>
        </p:nvSpPr>
        <p:spPr bwMode="auto">
          <a:xfrm>
            <a:off x="6768835" y="709338"/>
            <a:ext cx="23108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b="1" dirty="0" smtClean="0">
                <a:solidFill>
                  <a:schemeClr val="bg1"/>
                </a:solidFill>
                <a:cs typeface="Arial" panose="020B0604020202020204" pitchFamily="34" charset="0"/>
              </a:rPr>
              <a:t>Biomedical Sciences</a:t>
            </a:r>
            <a:endParaRPr lang="en-GB" altLang="en-US" sz="1600" b="1" dirty="0">
              <a:solidFill>
                <a:schemeClr val="bg1"/>
              </a:solidFill>
              <a:cs typeface="Arial" panose="020B0604020202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Box 3"/>
          <p:cNvSpPr txBox="1">
            <a:spLocks noChangeArrowheads="1"/>
          </p:cNvSpPr>
          <p:nvPr/>
        </p:nvSpPr>
        <p:spPr bwMode="auto">
          <a:xfrm>
            <a:off x="179388" y="1291600"/>
            <a:ext cx="34131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dirty="0">
                <a:solidFill>
                  <a:schemeClr val="bg1"/>
                </a:solidFill>
                <a:cs typeface="Arial" panose="020B0604020202020204" pitchFamily="34" charset="0"/>
              </a:rPr>
              <a:t>Most common</a:t>
            </a:r>
          </a:p>
        </p:txBody>
      </p:sp>
      <p:sp>
        <p:nvSpPr>
          <p:cNvPr id="4101" name="TextBox 3"/>
          <p:cNvSpPr txBox="1">
            <a:spLocks noChangeArrowheads="1"/>
          </p:cNvSpPr>
          <p:nvPr/>
        </p:nvSpPr>
        <p:spPr bwMode="auto">
          <a:xfrm>
            <a:off x="6934200" y="5943600"/>
            <a:ext cx="22574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200" b="1">
                <a:solidFill>
                  <a:srgbClr val="FFFFFF"/>
                </a:solidFill>
                <a:ea typeface="ＭＳ Ｐゴシック" panose="020B0600070205080204" pitchFamily="34" charset="-128"/>
              </a:rPr>
              <a:t>www.ed.ac.uk</a:t>
            </a:r>
          </a:p>
        </p:txBody>
      </p:sp>
      <p:sp>
        <p:nvSpPr>
          <p:cNvPr id="4102" name="TextBox 3"/>
          <p:cNvSpPr txBox="1">
            <a:spLocks noChangeArrowheads="1"/>
          </p:cNvSpPr>
          <p:nvPr/>
        </p:nvSpPr>
        <p:spPr bwMode="auto">
          <a:xfrm>
            <a:off x="7439025" y="6297613"/>
            <a:ext cx="22558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b="1" dirty="0" err="1">
                <a:solidFill>
                  <a:srgbClr val="FFFFFF"/>
                </a:solidFill>
                <a:ea typeface="ＭＳ Ｐゴシック" panose="020B0600070205080204" pitchFamily="34" charset="-128"/>
              </a:rPr>
              <a:t>applyedinburgh</a:t>
            </a:r>
            <a:endParaRPr lang="en-GB" altLang="en-US" sz="1400" b="1" dirty="0">
              <a:solidFill>
                <a:srgbClr val="FFFFFF"/>
              </a:solidFill>
              <a:ea typeface="ＭＳ Ｐゴシック" panose="020B0600070205080204" pitchFamily="34" charset="-128"/>
            </a:endParaRPr>
          </a:p>
        </p:txBody>
      </p:sp>
      <p:pic>
        <p:nvPicPr>
          <p:cNvPr id="4104" name="Picture 2" descr="C:\Users\scoulman\Local Documents\SRA\Digital Graphics\Powerpoint\SRASlides\Logo\Twitter_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2338" y="6356350"/>
            <a:ext cx="2238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3" descr="C:\Users\scoulman\Local Documents\SRA\Digital Graphics\Powerpoint\SRASlides\Logo\Facebook-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9925" y="6356350"/>
            <a:ext cx="223838"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6" name="TextBox 5"/>
          <p:cNvSpPr txBox="1">
            <a:spLocks noChangeArrowheads="1"/>
          </p:cNvSpPr>
          <p:nvPr/>
        </p:nvSpPr>
        <p:spPr bwMode="auto">
          <a:xfrm>
            <a:off x="179388" y="284163"/>
            <a:ext cx="49688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800" b="1" dirty="0">
                <a:solidFill>
                  <a:schemeClr val="bg1"/>
                </a:solidFill>
                <a:cs typeface="Arial" panose="020B0604020202020204" pitchFamily="34" charset="0"/>
              </a:rPr>
              <a:t>Standard academic entry requirements</a:t>
            </a:r>
            <a:endParaRPr lang="en-GB" altLang="en-US" sz="2800" dirty="0">
              <a:solidFill>
                <a:schemeClr val="bg1"/>
              </a:solidFill>
              <a:cs typeface="Arial" panose="020B0604020202020204" pitchFamily="34" charset="0"/>
            </a:endParaRPr>
          </a:p>
        </p:txBody>
      </p:sp>
      <p:sp>
        <p:nvSpPr>
          <p:cNvPr id="10" name="TextBox 5"/>
          <p:cNvSpPr txBox="1">
            <a:spLocks noChangeArrowheads="1"/>
          </p:cNvSpPr>
          <p:nvPr/>
        </p:nvSpPr>
        <p:spPr bwMode="auto">
          <a:xfrm>
            <a:off x="196485" y="1722335"/>
            <a:ext cx="7992888" cy="654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GB" sz="1200" b="1" dirty="0" smtClean="0">
                <a:solidFill>
                  <a:schemeClr val="bg1"/>
                </a:solidFill>
              </a:rPr>
              <a:t>Czech Republic: </a:t>
            </a:r>
            <a:r>
              <a:rPr lang="en-GB" sz="1200" dirty="0" smtClean="0">
                <a:solidFill>
                  <a:schemeClr val="bg1"/>
                </a:solidFill>
              </a:rPr>
              <a:t>Award </a:t>
            </a:r>
            <a:r>
              <a:rPr lang="en-GB" sz="1200" dirty="0">
                <a:solidFill>
                  <a:schemeClr val="bg1"/>
                </a:solidFill>
              </a:rPr>
              <a:t>of </a:t>
            </a:r>
            <a:r>
              <a:rPr lang="en-GB" sz="1200" dirty="0" err="1">
                <a:solidFill>
                  <a:schemeClr val="bg1"/>
                </a:solidFill>
              </a:rPr>
              <a:t>Maturitni</a:t>
            </a:r>
            <a:r>
              <a:rPr lang="en-GB" sz="1200" dirty="0">
                <a:solidFill>
                  <a:schemeClr val="bg1"/>
                </a:solidFill>
              </a:rPr>
              <a:t> </a:t>
            </a:r>
            <a:r>
              <a:rPr lang="en-GB" sz="1200" dirty="0" err="1">
                <a:solidFill>
                  <a:schemeClr val="bg1"/>
                </a:solidFill>
              </a:rPr>
              <a:t>Zkouška</a:t>
            </a:r>
            <a:r>
              <a:rPr lang="en-GB" sz="1200" dirty="0">
                <a:solidFill>
                  <a:schemeClr val="bg1"/>
                </a:solidFill>
              </a:rPr>
              <a:t>, which must include at least four </a:t>
            </a:r>
            <a:r>
              <a:rPr lang="en-GB" sz="1200" dirty="0" err="1">
                <a:solidFill>
                  <a:schemeClr val="bg1"/>
                </a:solidFill>
              </a:rPr>
              <a:t>Maturita</a:t>
            </a:r>
            <a:r>
              <a:rPr lang="en-GB" sz="1200" dirty="0">
                <a:solidFill>
                  <a:schemeClr val="bg1"/>
                </a:solidFill>
              </a:rPr>
              <a:t> exams, with grade 1 in two subjects, including Biology and Chemistry, and grade 2 in remaining subjects. </a:t>
            </a:r>
            <a:endParaRPr lang="en-US" altLang="en-US" sz="1200" kern="0" dirty="0">
              <a:solidFill>
                <a:schemeClr val="bg1"/>
              </a:solidFill>
              <a:latin typeface="Arial"/>
              <a:cs typeface="Arial"/>
            </a:endParaRPr>
          </a:p>
          <a:p>
            <a:pPr eaLnBrk="1" hangingPunct="1"/>
            <a:r>
              <a:rPr lang="en-GB" sz="1200" b="1" dirty="0">
                <a:solidFill>
                  <a:schemeClr val="bg1"/>
                </a:solidFill>
              </a:rPr>
              <a:t>French Baccalaureate (FB)</a:t>
            </a:r>
            <a:r>
              <a:rPr lang="en-GB" sz="1200" dirty="0">
                <a:solidFill>
                  <a:schemeClr val="bg1"/>
                </a:solidFill>
              </a:rPr>
              <a:t> at grade 14 or above overall, with 14 in 3 subjects including Biology and Chemistry.   </a:t>
            </a:r>
            <a:endParaRPr lang="en-US" altLang="en-US" sz="1200" kern="0" dirty="0">
              <a:solidFill>
                <a:schemeClr val="bg1"/>
              </a:solidFill>
              <a:latin typeface="Arial"/>
              <a:cs typeface="Arial"/>
            </a:endParaRPr>
          </a:p>
          <a:p>
            <a:pPr eaLnBrk="1" hangingPunct="1"/>
            <a:r>
              <a:rPr lang="en-GB" sz="1200" b="1" dirty="0" smtClean="0">
                <a:solidFill>
                  <a:schemeClr val="bg1"/>
                </a:solidFill>
              </a:rPr>
              <a:t>Germany:</a:t>
            </a:r>
            <a:r>
              <a:rPr lang="en-GB" sz="1200" dirty="0" smtClean="0">
                <a:solidFill>
                  <a:schemeClr val="bg1"/>
                </a:solidFill>
              </a:rPr>
              <a:t> Award </a:t>
            </a:r>
            <a:r>
              <a:rPr lang="en-GB" sz="1200" dirty="0">
                <a:solidFill>
                  <a:schemeClr val="bg1"/>
                </a:solidFill>
              </a:rPr>
              <a:t>of Abitur with overall average grade of 1.7 with grade 12 in three Advanced Level subjects including Biology and Chemistry. </a:t>
            </a:r>
            <a:r>
              <a:rPr lang="en-GB" sz="1200" dirty="0" smtClean="0">
                <a:solidFill>
                  <a:schemeClr val="bg1"/>
                </a:solidFill>
              </a:rPr>
              <a:t>We also accept a grade </a:t>
            </a:r>
            <a:r>
              <a:rPr lang="en-GB" sz="1200" dirty="0">
                <a:solidFill>
                  <a:schemeClr val="bg1"/>
                </a:solidFill>
              </a:rPr>
              <a:t>12 in English Language in the Abitur </a:t>
            </a:r>
            <a:r>
              <a:rPr lang="en-GB" sz="1200" dirty="0" smtClean="0">
                <a:solidFill>
                  <a:schemeClr val="bg1"/>
                </a:solidFill>
              </a:rPr>
              <a:t>to prove English language proficiency.</a:t>
            </a:r>
          </a:p>
          <a:p>
            <a:r>
              <a:rPr lang="en-GB" sz="1200" b="1" dirty="0" smtClean="0">
                <a:solidFill>
                  <a:schemeClr val="bg1"/>
                </a:solidFill>
              </a:rPr>
              <a:t>Ireland: </a:t>
            </a:r>
            <a:r>
              <a:rPr lang="en-GB" sz="1200" dirty="0" smtClean="0">
                <a:solidFill>
                  <a:schemeClr val="bg1"/>
                </a:solidFill>
              </a:rPr>
              <a:t>Award </a:t>
            </a:r>
            <a:r>
              <a:rPr lang="en-GB" sz="1200" dirty="0">
                <a:solidFill>
                  <a:schemeClr val="bg1"/>
                </a:solidFill>
              </a:rPr>
              <a:t>of ILC with Grade H1/A1 at Higher Level in one subject, Grade H2/B1 in two subjects and Grade H3/B3 at Higher Level in two subjects to include Chemistry and Biology.  We require English at grade C (Higher Level)and  Maths at grade B/Higher Merit  (Higher Level) in the Junior Certificate.</a:t>
            </a:r>
          </a:p>
          <a:p>
            <a:r>
              <a:rPr lang="en-GB" sz="1200" b="1" dirty="0" smtClean="0">
                <a:solidFill>
                  <a:schemeClr val="bg1"/>
                </a:solidFill>
              </a:rPr>
              <a:t>Italy:</a:t>
            </a:r>
            <a:r>
              <a:rPr lang="en-GB" sz="1200" dirty="0" smtClean="0">
                <a:solidFill>
                  <a:schemeClr val="bg1"/>
                </a:solidFill>
              </a:rPr>
              <a:t> Pass </a:t>
            </a:r>
            <a:r>
              <a:rPr lang="en-GB" sz="1200" dirty="0" err="1">
                <a:solidFill>
                  <a:schemeClr val="bg1"/>
                </a:solidFill>
              </a:rPr>
              <a:t>L’esame</a:t>
            </a:r>
            <a:r>
              <a:rPr lang="en-GB" sz="1200" dirty="0">
                <a:solidFill>
                  <a:schemeClr val="bg1"/>
                </a:solidFill>
              </a:rPr>
              <a:t> di </a:t>
            </a:r>
            <a:r>
              <a:rPr lang="en-GB" sz="1200" dirty="0" err="1">
                <a:solidFill>
                  <a:schemeClr val="bg1"/>
                </a:solidFill>
              </a:rPr>
              <a:t>Stato</a:t>
            </a:r>
            <a:r>
              <a:rPr lang="en-GB" sz="1200" dirty="0">
                <a:solidFill>
                  <a:schemeClr val="bg1"/>
                </a:solidFill>
              </a:rPr>
              <a:t> (</a:t>
            </a:r>
            <a:r>
              <a:rPr lang="en-GB" sz="1200" dirty="0" err="1">
                <a:solidFill>
                  <a:schemeClr val="bg1"/>
                </a:solidFill>
              </a:rPr>
              <a:t>opzione</a:t>
            </a:r>
            <a:r>
              <a:rPr lang="en-GB" sz="1200" dirty="0">
                <a:solidFill>
                  <a:schemeClr val="bg1"/>
                </a:solidFill>
              </a:rPr>
              <a:t> Classica/</a:t>
            </a:r>
            <a:r>
              <a:rPr lang="en-GB" sz="1200" dirty="0" err="1">
                <a:solidFill>
                  <a:schemeClr val="bg1"/>
                </a:solidFill>
              </a:rPr>
              <a:t>Scientifica</a:t>
            </a:r>
            <a:r>
              <a:rPr lang="en-GB" sz="1200" dirty="0">
                <a:solidFill>
                  <a:schemeClr val="bg1"/>
                </a:solidFill>
              </a:rPr>
              <a:t>) with 90/100 overall </a:t>
            </a:r>
            <a:r>
              <a:rPr lang="en-GB" sz="1200" dirty="0" smtClean="0">
                <a:solidFill>
                  <a:schemeClr val="bg1"/>
                </a:solidFill>
              </a:rPr>
              <a:t>including Chemistry &amp; Biology </a:t>
            </a:r>
            <a:r>
              <a:rPr lang="en-GB" sz="1200" dirty="0">
                <a:solidFill>
                  <a:schemeClr val="bg1"/>
                </a:solidFill>
              </a:rPr>
              <a:t>      </a:t>
            </a:r>
            <a:endParaRPr lang="en-GB" sz="1200" dirty="0" smtClean="0">
              <a:solidFill>
                <a:schemeClr val="bg1"/>
              </a:solidFill>
            </a:endParaRPr>
          </a:p>
          <a:p>
            <a:r>
              <a:rPr lang="en-GB" sz="1200" b="1" dirty="0" smtClean="0">
                <a:solidFill>
                  <a:schemeClr val="bg1"/>
                </a:solidFill>
              </a:rPr>
              <a:t>Poland: </a:t>
            </a:r>
            <a:r>
              <a:rPr lang="en-GB" sz="1200" dirty="0" smtClean="0">
                <a:solidFill>
                  <a:schemeClr val="bg1"/>
                </a:solidFill>
              </a:rPr>
              <a:t>Award </a:t>
            </a:r>
            <a:r>
              <a:rPr lang="en-GB" sz="1200" dirty="0">
                <a:solidFill>
                  <a:schemeClr val="bg1"/>
                </a:solidFill>
              </a:rPr>
              <a:t>of Matura with Extended level subjects two at 80% and one at 85%, to include Biology and Chemistry at either grade</a:t>
            </a:r>
            <a:r>
              <a:rPr lang="en-GB" sz="1200" dirty="0" smtClean="0">
                <a:solidFill>
                  <a:schemeClr val="bg1"/>
                </a:solidFill>
              </a:rPr>
              <a:t>.</a:t>
            </a:r>
            <a:r>
              <a:rPr lang="en-GB" sz="1200" dirty="0">
                <a:solidFill>
                  <a:schemeClr val="bg1"/>
                </a:solidFill>
              </a:rPr>
              <a:t> </a:t>
            </a:r>
            <a:r>
              <a:rPr lang="en-GB" sz="1200" dirty="0" smtClean="0">
                <a:solidFill>
                  <a:schemeClr val="bg1"/>
                </a:solidFill>
              </a:rPr>
              <a:t> We also accept </a:t>
            </a:r>
            <a:r>
              <a:rPr lang="en-GB" sz="1200" dirty="0">
                <a:solidFill>
                  <a:schemeClr val="bg1"/>
                </a:solidFill>
              </a:rPr>
              <a:t>70% in English Language at Extended Level in the </a:t>
            </a:r>
            <a:r>
              <a:rPr lang="en-GB" sz="1200" dirty="0" smtClean="0">
                <a:solidFill>
                  <a:schemeClr val="bg1"/>
                </a:solidFill>
              </a:rPr>
              <a:t>Matura as proof of English language proficiency.</a:t>
            </a:r>
          </a:p>
          <a:p>
            <a:r>
              <a:rPr lang="en-GB" sz="1200" b="1" dirty="0" smtClean="0">
                <a:solidFill>
                  <a:schemeClr val="bg1"/>
                </a:solidFill>
              </a:rPr>
              <a:t>Slovakia:</a:t>
            </a:r>
            <a:r>
              <a:rPr lang="en-GB" sz="1200" dirty="0" smtClean="0">
                <a:solidFill>
                  <a:schemeClr val="bg1"/>
                </a:solidFill>
              </a:rPr>
              <a:t> Award </a:t>
            </a:r>
            <a:r>
              <a:rPr lang="en-GB" sz="1200" dirty="0">
                <a:solidFill>
                  <a:schemeClr val="bg1"/>
                </a:solidFill>
              </a:rPr>
              <a:t>of </a:t>
            </a:r>
            <a:r>
              <a:rPr lang="en-GB" sz="1200" dirty="0" err="1">
                <a:solidFill>
                  <a:schemeClr val="bg1"/>
                </a:solidFill>
              </a:rPr>
              <a:t>Maturitna</a:t>
            </a:r>
            <a:r>
              <a:rPr lang="en-GB" sz="1200" dirty="0">
                <a:solidFill>
                  <a:schemeClr val="bg1"/>
                </a:solidFill>
              </a:rPr>
              <a:t> </a:t>
            </a:r>
            <a:r>
              <a:rPr lang="en-GB" sz="1200" dirty="0" err="1">
                <a:solidFill>
                  <a:schemeClr val="bg1"/>
                </a:solidFill>
              </a:rPr>
              <a:t>Skúska</a:t>
            </a:r>
            <a:r>
              <a:rPr lang="en-GB" sz="1200" dirty="0">
                <a:solidFill>
                  <a:schemeClr val="bg1"/>
                </a:solidFill>
              </a:rPr>
              <a:t>/</a:t>
            </a:r>
            <a:r>
              <a:rPr lang="en-GB" sz="1200" dirty="0" err="1">
                <a:solidFill>
                  <a:schemeClr val="bg1"/>
                </a:solidFill>
              </a:rPr>
              <a:t>Maturita</a:t>
            </a:r>
            <a:r>
              <a:rPr lang="en-GB" sz="1200" dirty="0">
                <a:solidFill>
                  <a:schemeClr val="bg1"/>
                </a:solidFill>
              </a:rPr>
              <a:t> with grade 2 (very good) in three subjects and a grade 1 (excellent) in one further subject; including Biology and Chemistry at either grade.</a:t>
            </a:r>
          </a:p>
          <a:p>
            <a:r>
              <a:rPr lang="en-GB" sz="1200" b="1" dirty="0" smtClean="0">
                <a:solidFill>
                  <a:schemeClr val="bg1"/>
                </a:solidFill>
              </a:rPr>
              <a:t>Spain:</a:t>
            </a:r>
            <a:r>
              <a:rPr lang="en-GB" sz="1200" dirty="0" smtClean="0">
                <a:solidFill>
                  <a:schemeClr val="bg1"/>
                </a:solidFill>
              </a:rPr>
              <a:t> </a:t>
            </a:r>
            <a:r>
              <a:rPr lang="en-GB" sz="1200" dirty="0" err="1" smtClean="0">
                <a:solidFill>
                  <a:schemeClr val="bg1"/>
                </a:solidFill>
              </a:rPr>
              <a:t>Titulo</a:t>
            </a:r>
            <a:r>
              <a:rPr lang="en-GB" sz="1200" dirty="0" smtClean="0">
                <a:solidFill>
                  <a:schemeClr val="bg1"/>
                </a:solidFill>
              </a:rPr>
              <a:t> </a:t>
            </a:r>
            <a:r>
              <a:rPr lang="en-GB" sz="1200" dirty="0">
                <a:solidFill>
                  <a:schemeClr val="bg1"/>
                </a:solidFill>
              </a:rPr>
              <a:t>de </a:t>
            </a:r>
            <a:r>
              <a:rPr lang="en-GB" sz="1200" dirty="0" err="1">
                <a:solidFill>
                  <a:schemeClr val="bg1"/>
                </a:solidFill>
              </a:rPr>
              <a:t>Bachiller</a:t>
            </a:r>
            <a:r>
              <a:rPr lang="en-GB" sz="1200" dirty="0">
                <a:solidFill>
                  <a:schemeClr val="bg1"/>
                </a:solidFill>
              </a:rPr>
              <a:t> with 8.5 overall with 8.5 in two subjects and 9 in one </a:t>
            </a:r>
            <a:r>
              <a:rPr lang="en-GB" sz="1200" dirty="0" err="1">
                <a:solidFill>
                  <a:schemeClr val="bg1"/>
                </a:solidFill>
              </a:rPr>
              <a:t>futher</a:t>
            </a:r>
            <a:r>
              <a:rPr lang="en-GB" sz="1200" dirty="0">
                <a:solidFill>
                  <a:schemeClr val="bg1"/>
                </a:solidFill>
              </a:rPr>
              <a:t> subject; including Biology and Chemistry at either grade</a:t>
            </a:r>
            <a:r>
              <a:rPr lang="en-GB" sz="1200" dirty="0" smtClean="0">
                <a:solidFill>
                  <a:schemeClr val="bg1"/>
                </a:solidFill>
              </a:rPr>
              <a:t>.</a:t>
            </a:r>
          </a:p>
          <a:p>
            <a:pPr marL="0" indent="0">
              <a:buNone/>
            </a:pPr>
            <a:endParaRPr lang="en-GB" sz="1200" dirty="0">
              <a:solidFill>
                <a:schemeClr val="bg1"/>
              </a:solidFill>
            </a:endParaRPr>
          </a:p>
          <a:p>
            <a:pPr marL="0" indent="0">
              <a:buNone/>
            </a:pPr>
            <a:r>
              <a:rPr lang="en-GB" altLang="en-US" sz="1200" dirty="0">
                <a:solidFill>
                  <a:schemeClr val="bg1"/>
                </a:solidFill>
                <a:cs typeface="Arial" charset="0"/>
              </a:rPr>
              <a:t>If English is not your first language proof of English language proficiency is also required</a:t>
            </a:r>
          </a:p>
          <a:p>
            <a:pPr marL="0" indent="0" eaLnBrk="1" hangingPunct="1">
              <a:spcBef>
                <a:spcPct val="0"/>
              </a:spcBef>
              <a:buFontTx/>
              <a:buNone/>
              <a:defRPr/>
            </a:pPr>
            <a:endParaRPr lang="en-GB" sz="1400" dirty="0" smtClean="0"/>
          </a:p>
          <a:p>
            <a:pPr marL="0" indent="0" eaLnBrk="1" hangingPunct="1">
              <a:spcBef>
                <a:spcPct val="0"/>
              </a:spcBef>
              <a:buFontTx/>
              <a:buNone/>
              <a:defRPr/>
            </a:pPr>
            <a:r>
              <a:rPr lang="en-GB" altLang="en-US" sz="1200" dirty="0" smtClean="0">
                <a:solidFill>
                  <a:schemeClr val="bg1"/>
                </a:solidFill>
                <a:cs typeface="Arial" charset="0"/>
              </a:rPr>
              <a:t>We </a:t>
            </a:r>
            <a:r>
              <a:rPr lang="en-GB" altLang="en-US" sz="1200" dirty="0">
                <a:solidFill>
                  <a:schemeClr val="bg1"/>
                </a:solidFill>
                <a:cs typeface="Arial" charset="0"/>
              </a:rPr>
              <a:t>also accept a range of international qualifications and requirements can be </a:t>
            </a:r>
          </a:p>
          <a:p>
            <a:pPr marL="0" indent="0" eaLnBrk="1" hangingPunct="1">
              <a:spcBef>
                <a:spcPct val="0"/>
              </a:spcBef>
              <a:buFontTx/>
              <a:buNone/>
              <a:defRPr/>
            </a:pPr>
            <a:r>
              <a:rPr lang="en-GB" altLang="en-US" sz="1200" dirty="0">
                <a:solidFill>
                  <a:schemeClr val="bg1"/>
                </a:solidFill>
                <a:cs typeface="Arial" charset="0"/>
              </a:rPr>
              <a:t>Found </a:t>
            </a:r>
            <a:r>
              <a:rPr lang="en-GB" altLang="en-US" sz="1200" dirty="0" smtClean="0">
                <a:solidFill>
                  <a:schemeClr val="bg1"/>
                </a:solidFill>
                <a:cs typeface="Arial" charset="0"/>
              </a:rPr>
              <a:t>here under the heading of Biomedical &amp; Medical Sciences: </a:t>
            </a:r>
            <a:r>
              <a:rPr lang="en-GB" altLang="en-US" sz="1200" b="1" dirty="0">
                <a:solidFill>
                  <a:schemeClr val="bg1"/>
                </a:solidFill>
                <a:cs typeface="Arial" charset="0"/>
                <a:hlinkClick r:id="rId5">
                  <a:extLst>
                    <a:ext uri="{A12FA001-AC4F-418D-AE19-62706E023703}">
                      <ahyp:hlinkClr xmlns:lc="http://schemas.openxmlformats.org/drawingml/2006/lockedCanvas" xmlns:ahyp="http://schemas.microsoft.com/office/drawing/2018/hyperlinkcolor" xmlns="" val="tx"/>
                    </a:ext>
                  </a:extLst>
                </a:hlinkClick>
              </a:rPr>
              <a:t>https://www.ed.ac.uk/studying/international/country</a:t>
            </a:r>
            <a:r>
              <a:rPr lang="en-GB" altLang="en-US" sz="1200" b="1" dirty="0">
                <a:solidFill>
                  <a:schemeClr val="bg1"/>
                </a:solidFill>
                <a:cs typeface="Arial" charset="0"/>
              </a:rPr>
              <a:t> </a:t>
            </a:r>
            <a:endParaRPr lang="en-GB" altLang="en-US" sz="1200" b="1" dirty="0" smtClean="0">
              <a:solidFill>
                <a:schemeClr val="bg1"/>
              </a:solidFill>
              <a:cs typeface="Arial" charset="0"/>
            </a:endParaRPr>
          </a:p>
          <a:p>
            <a:pPr marL="0" indent="0">
              <a:buNone/>
            </a:pPr>
            <a:r>
              <a:rPr lang="en-GB" sz="1400" dirty="0" smtClean="0"/>
              <a:t>                                                                                                                       </a:t>
            </a:r>
          </a:p>
          <a:p>
            <a:pPr marL="342900" lvl="0" indent="-342900" eaLnBrk="1" hangingPunct="1"/>
            <a:endParaRPr lang="en-GB" altLang="en-US" sz="1400" dirty="0">
              <a:solidFill>
                <a:schemeClr val="bg1"/>
              </a:solidFill>
              <a:cs typeface="Arial" charset="0"/>
            </a:endParaRPr>
          </a:p>
          <a:p>
            <a:pPr eaLnBrk="1" hangingPunct="1">
              <a:spcBef>
                <a:spcPct val="0"/>
              </a:spcBef>
              <a:defRPr/>
            </a:pPr>
            <a:endParaRPr lang="en-GB" altLang="en-US" sz="2400" dirty="0">
              <a:solidFill>
                <a:schemeClr val="bg1"/>
              </a:solidFill>
              <a:cs typeface="Arial" charset="0"/>
            </a:endParaRPr>
          </a:p>
          <a:p>
            <a:pPr eaLnBrk="1" hangingPunct="1">
              <a:spcBef>
                <a:spcPct val="0"/>
              </a:spcBef>
              <a:defRPr/>
            </a:pPr>
            <a:endParaRPr lang="en-GB" altLang="en-US" sz="2400" dirty="0">
              <a:solidFill>
                <a:schemeClr val="bg1"/>
              </a:solidFill>
              <a:cs typeface="Arial" charset="0"/>
            </a:endParaRPr>
          </a:p>
        </p:txBody>
      </p:sp>
      <p:pic>
        <p:nvPicPr>
          <p:cNvPr id="12" name="Picture 11" descr="A picture containing sitting, dark, red, room&#10;&#10;Description automatically generated">
            <a:extLst>
              <a:ext uri="{FF2B5EF4-FFF2-40B4-BE49-F238E27FC236}">
                <a16:creationId xmlns:a16="http://schemas.microsoft.com/office/drawing/2014/main" id="{A4FA8078-58A8-4AFB-9233-086BA7E2195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21305" y="86664"/>
            <a:ext cx="2949740" cy="674552"/>
          </a:xfrm>
          <a:prstGeom prst="rect">
            <a:avLst/>
          </a:prstGeom>
        </p:spPr>
      </p:pic>
      <p:sp>
        <p:nvSpPr>
          <p:cNvPr id="13" name="TextBox 2"/>
          <p:cNvSpPr txBox="1">
            <a:spLocks noChangeArrowheads="1"/>
          </p:cNvSpPr>
          <p:nvPr/>
        </p:nvSpPr>
        <p:spPr bwMode="auto">
          <a:xfrm>
            <a:off x="6768835" y="709338"/>
            <a:ext cx="23108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b="1" dirty="0" smtClean="0">
                <a:solidFill>
                  <a:schemeClr val="bg1"/>
                </a:solidFill>
                <a:cs typeface="Arial" panose="020B0604020202020204" pitchFamily="34" charset="0"/>
              </a:rPr>
              <a:t>Biomedical Sciences</a:t>
            </a:r>
            <a:endParaRPr lang="en-GB" altLang="en-US" sz="1600" b="1" dirty="0">
              <a:solidFill>
                <a:schemeClr val="bg1"/>
              </a:solidFill>
              <a:cs typeface="Arial" panose="020B0604020202020204" pitchFamily="34" charset="0"/>
            </a:endParaRPr>
          </a:p>
        </p:txBody>
      </p:sp>
    </p:spTree>
    <p:extLst>
      <p:ext uri="{BB962C8B-B14F-4D97-AF65-F5344CB8AC3E}">
        <p14:creationId xmlns:p14="http://schemas.microsoft.com/office/powerpoint/2010/main" val="20446079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72200" y="2276872"/>
            <a:ext cx="2771800" cy="216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TextBox 2"/>
          <p:cNvSpPr txBox="1">
            <a:spLocks noChangeArrowheads="1"/>
          </p:cNvSpPr>
          <p:nvPr/>
        </p:nvSpPr>
        <p:spPr bwMode="auto">
          <a:xfrm>
            <a:off x="179388" y="204788"/>
            <a:ext cx="43449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Personal statements</a:t>
            </a:r>
          </a:p>
        </p:txBody>
      </p:sp>
      <p:sp>
        <p:nvSpPr>
          <p:cNvPr id="25607" name="TextBox 3"/>
          <p:cNvSpPr txBox="1">
            <a:spLocks noChangeArrowheads="1"/>
          </p:cNvSpPr>
          <p:nvPr/>
        </p:nvSpPr>
        <p:spPr bwMode="auto">
          <a:xfrm>
            <a:off x="6934200" y="5943600"/>
            <a:ext cx="22574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2200" b="1"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mn-cs"/>
              </a:rPr>
              <a:t>www.ed.ac.uk</a:t>
            </a:r>
          </a:p>
        </p:txBody>
      </p:sp>
      <p:sp>
        <p:nvSpPr>
          <p:cNvPr id="25608" name="TextBox 3"/>
          <p:cNvSpPr txBox="1">
            <a:spLocks noChangeArrowheads="1"/>
          </p:cNvSpPr>
          <p:nvPr/>
        </p:nvSpPr>
        <p:spPr bwMode="auto">
          <a:xfrm>
            <a:off x="7439025" y="6297613"/>
            <a:ext cx="22558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400" b="1"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mn-cs"/>
              </a:rPr>
              <a:t>applyedinburgh</a:t>
            </a:r>
          </a:p>
        </p:txBody>
      </p:sp>
      <p:pic>
        <p:nvPicPr>
          <p:cNvPr id="25610" name="Picture 2" descr="C:\Users\scoulman\Local Documents\SRA\Digital Graphics\Powerpoint\SRASlides\Logo\Twitter_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72338" y="6356350"/>
            <a:ext cx="2238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1" name="Picture 3" descr="C:\Users\scoulman\Local Documents\SRA\Digital Graphics\Powerpoint\SRASlides\Logo\Facebook-ico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9925" y="6356350"/>
            <a:ext cx="223838"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5"/>
          <p:cNvSpPr txBox="1">
            <a:spLocks noChangeArrowheads="1"/>
          </p:cNvSpPr>
          <p:nvPr/>
        </p:nvSpPr>
        <p:spPr bwMode="auto">
          <a:xfrm>
            <a:off x="273424" y="728008"/>
            <a:ext cx="5963003"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lvl="0" indent="0" eaLnBrk="1" hangingPunct="1">
              <a:spcBef>
                <a:spcPct val="0"/>
              </a:spcBef>
              <a:buNone/>
              <a:defRPr/>
            </a:pPr>
            <a:endParaRPr lang="en-GB" altLang="en-US" sz="1400" dirty="0" smtClean="0">
              <a:solidFill>
                <a:srgbClr val="FFFFFF"/>
              </a:solidFill>
              <a:cs typeface="Arial" panose="020B0604020202020204" pitchFamily="34" charset="0"/>
            </a:endParaRPr>
          </a:p>
          <a:p>
            <a:pPr marL="0" lvl="0" indent="0" eaLnBrk="1" hangingPunct="1">
              <a:spcBef>
                <a:spcPct val="0"/>
              </a:spcBef>
              <a:buNone/>
              <a:defRPr/>
            </a:pPr>
            <a:endParaRPr lang="en-GB" altLang="en-US" sz="1400" dirty="0" smtClean="0">
              <a:solidFill>
                <a:srgbClr val="FFFFFF"/>
              </a:solidFill>
              <a:cs typeface="Arial" panose="020B0604020202020204" pitchFamily="34" charset="0"/>
            </a:endParaRPr>
          </a:p>
          <a:p>
            <a:pPr marL="0" lvl="0" indent="0" eaLnBrk="1" hangingPunct="1">
              <a:spcBef>
                <a:spcPct val="0"/>
              </a:spcBef>
              <a:buNone/>
              <a:defRPr/>
            </a:pPr>
            <a:r>
              <a:rPr lang="en-GB" altLang="en-US" sz="1400" dirty="0" smtClean="0">
                <a:solidFill>
                  <a:srgbClr val="FFFFFF"/>
                </a:solidFill>
                <a:cs typeface="Arial" panose="020B0604020202020204" pitchFamily="34" charset="0"/>
              </a:rPr>
              <a:t>In terms of your personal statement you need to express your interest in the programme you are applying to as well as telling us a bit more about yourself.  So, we’re looking for the following:</a:t>
            </a:r>
          </a:p>
          <a:p>
            <a:pPr marL="0" lvl="0" indent="0" eaLnBrk="1" hangingPunct="1">
              <a:spcBef>
                <a:spcPct val="0"/>
              </a:spcBef>
              <a:buNone/>
              <a:defRPr/>
            </a:pPr>
            <a:endParaRPr lang="en-GB" altLang="en-US" sz="1400" dirty="0">
              <a:solidFill>
                <a:srgbClr val="FFFFFF"/>
              </a:solidFill>
              <a:cs typeface="Arial" panose="020B0604020202020204" pitchFamily="34" charset="0"/>
            </a:endParaRPr>
          </a:p>
          <a:p>
            <a:pPr marL="0" lvl="0" indent="0" eaLnBrk="1" hangingPunct="1">
              <a:spcBef>
                <a:spcPct val="0"/>
              </a:spcBef>
              <a:buNone/>
              <a:defRPr/>
            </a:pPr>
            <a:endParaRPr lang="en-GB" altLang="en-US" sz="1400" b="1" dirty="0">
              <a:solidFill>
                <a:srgbClr val="FFFFFF"/>
              </a:solidFill>
              <a:cs typeface="Arial" panose="020B0604020202020204" pitchFamily="34" charset="0"/>
            </a:endParaRPr>
          </a:p>
          <a:p>
            <a:pPr eaLnBrk="1" hangingPunct="1">
              <a:spcBef>
                <a:spcPct val="0"/>
              </a:spcBef>
              <a:defRPr/>
            </a:pPr>
            <a:r>
              <a:rPr lang="en-GB" altLang="en-US" sz="1400" dirty="0" smtClean="0">
                <a:solidFill>
                  <a:srgbClr val="FFFFFF"/>
                </a:solidFill>
                <a:cs typeface="Arial" panose="020B0604020202020204" pitchFamily="34" charset="0"/>
              </a:rPr>
              <a:t>Medical Sciences mentioned as your top priority;</a:t>
            </a:r>
          </a:p>
          <a:p>
            <a:pPr eaLnBrk="1" hangingPunct="1">
              <a:spcBef>
                <a:spcPct val="0"/>
              </a:spcBef>
              <a:defRPr/>
            </a:pPr>
            <a:r>
              <a:rPr lang="en-GB" altLang="en-US" sz="1400" dirty="0" smtClean="0">
                <a:solidFill>
                  <a:srgbClr val="FFFFFF"/>
                </a:solidFill>
                <a:cs typeface="Arial" panose="020B0604020202020204" pitchFamily="34" charset="0"/>
              </a:rPr>
              <a:t>Indication of the importance of/give examples of science in healthcare;</a:t>
            </a:r>
          </a:p>
          <a:p>
            <a:pPr eaLnBrk="1" hangingPunct="1">
              <a:spcBef>
                <a:spcPct val="0"/>
              </a:spcBef>
              <a:defRPr/>
            </a:pPr>
            <a:r>
              <a:rPr lang="en-GB" altLang="en-US" sz="1400" dirty="0" smtClean="0">
                <a:solidFill>
                  <a:srgbClr val="FFFFFF"/>
                </a:solidFill>
                <a:cs typeface="Arial" panose="020B0604020202020204" pitchFamily="34" charset="0"/>
              </a:rPr>
              <a:t>Awareness of importance of medical research</a:t>
            </a:r>
            <a:endParaRPr lang="en-GB" altLang="en-US" sz="1400" dirty="0">
              <a:solidFill>
                <a:srgbClr val="FFFFFF"/>
              </a:solidFill>
              <a:cs typeface="Arial" panose="020B0604020202020204" pitchFamily="34" charset="0"/>
            </a:endParaRPr>
          </a:p>
          <a:p>
            <a:pPr eaLnBrk="1" hangingPunct="1">
              <a:spcBef>
                <a:spcPct val="0"/>
              </a:spcBef>
              <a:defRPr/>
            </a:pPr>
            <a:r>
              <a:rPr lang="en-GB" altLang="en-US" sz="1400" dirty="0" smtClean="0">
                <a:solidFill>
                  <a:srgbClr val="FFFFFF"/>
                </a:solidFill>
                <a:cs typeface="Arial" panose="020B0604020202020204" pitchFamily="34" charset="0"/>
              </a:rPr>
              <a:t>Mention career plans;</a:t>
            </a:r>
          </a:p>
          <a:p>
            <a:pPr eaLnBrk="1" hangingPunct="1">
              <a:spcBef>
                <a:spcPct val="0"/>
              </a:spcBef>
              <a:defRPr/>
            </a:pPr>
            <a:r>
              <a:rPr lang="en-GB" altLang="en-US" sz="1400" dirty="0" smtClean="0">
                <a:solidFill>
                  <a:srgbClr val="FFFFFF"/>
                </a:solidFill>
                <a:cs typeface="Arial" panose="020B0604020202020204" pitchFamily="34" charset="0"/>
              </a:rPr>
              <a:t>Any relevant work experience (lab based);</a:t>
            </a:r>
          </a:p>
          <a:p>
            <a:pPr eaLnBrk="1" hangingPunct="1">
              <a:spcBef>
                <a:spcPct val="0"/>
              </a:spcBef>
              <a:defRPr/>
            </a:pPr>
            <a:r>
              <a:rPr lang="en-GB" altLang="en-US" sz="1400" dirty="0" smtClean="0">
                <a:solidFill>
                  <a:srgbClr val="FFFFFF"/>
                </a:solidFill>
                <a:cs typeface="Arial" panose="020B0604020202020204" pitchFamily="34" charset="0"/>
              </a:rPr>
              <a:t>Explain the relevance of any work experience you’ve undertaken to the study of medical sciences;</a:t>
            </a:r>
          </a:p>
          <a:p>
            <a:pPr eaLnBrk="1" hangingPunct="1">
              <a:spcBef>
                <a:spcPct val="0"/>
              </a:spcBef>
              <a:defRPr/>
            </a:pPr>
            <a:r>
              <a:rPr lang="en-GB" altLang="en-US" sz="1400" dirty="0" smtClean="0">
                <a:solidFill>
                  <a:srgbClr val="FFFFFF"/>
                </a:solidFill>
                <a:cs typeface="Arial" panose="020B0604020202020204" pitchFamily="34" charset="0"/>
              </a:rPr>
              <a:t>Mention any other interests showing responsibility/representation of you as a person</a:t>
            </a:r>
            <a:endParaRPr lang="en-GB" altLang="en-US" sz="1400" dirty="0">
              <a:solidFill>
                <a:srgbClr val="FFFFFF"/>
              </a:solidFill>
              <a:cs typeface="Arial" panose="020B0604020202020204" pitchFamily="34" charset="0"/>
            </a:endParaRPr>
          </a:p>
          <a:p>
            <a:pPr eaLnBrk="1" hangingPunct="1">
              <a:spcBef>
                <a:spcPct val="0"/>
              </a:spcBef>
              <a:defRPr/>
            </a:pPr>
            <a:endParaRPr lang="en-GB" altLang="en-US" sz="1400" dirty="0">
              <a:solidFill>
                <a:srgbClr val="FFFFFF"/>
              </a:solidFill>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None/>
              <a:tabLst/>
              <a:defRPr/>
            </a:pPr>
            <a:endParaRPr lang="en-GB" altLang="en-US" sz="1400" b="1" dirty="0" smtClean="0">
              <a:solidFill>
                <a:srgbClr val="FFFFFF"/>
              </a:solidFill>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None/>
              <a:tabLst/>
              <a:defRPr/>
            </a:pPr>
            <a:r>
              <a:rPr lang="en-GB" altLang="en-US" sz="1400" b="1" dirty="0" smtClean="0">
                <a:solidFill>
                  <a:srgbClr val="FFFFFF"/>
                </a:solidFill>
                <a:cs typeface="Arial" panose="020B0604020202020204" pitchFamily="34" charset="0"/>
              </a:rPr>
              <a:t>We know that during the Covid-19 pandemic it may be very difficult to obtain lab-based work experience/shadowing.  Relevant experience can also be obtained by: talking with those working within the field; reading/watching/listening to medical science themed literature/digital content/articles.</a:t>
            </a:r>
            <a:endParaRPr kumimoji="0" lang="en-GB" altLang="en-US" sz="1400" b="1" i="0" u="none" strike="noStrike" kern="1200" cap="none" spc="0" normalizeH="0" baseline="0" noProof="0" dirty="0">
              <a:ln>
                <a:noFill/>
              </a:ln>
              <a:solidFill>
                <a:srgbClr val="FFFFFF"/>
              </a:solidFill>
              <a:effectLst/>
              <a:uLnTx/>
              <a:uFillTx/>
              <a:cs typeface="Arial" panose="020B0604020202020204" pitchFamily="34" charset="0"/>
            </a:endParaRPr>
          </a:p>
        </p:txBody>
      </p:sp>
      <p:pic>
        <p:nvPicPr>
          <p:cNvPr id="10" name="Picture 9" descr="A picture containing sitting, dark, red, room&#10;&#10;Description automatically generated">
            <a:extLst>
              <a:ext uri="{FF2B5EF4-FFF2-40B4-BE49-F238E27FC236}">
                <a16:creationId xmlns:a16="http://schemas.microsoft.com/office/drawing/2014/main" id="{A4FA8078-58A8-4AFB-9233-086BA7E2195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84168" y="129122"/>
            <a:ext cx="2949740" cy="674552"/>
          </a:xfrm>
          <a:prstGeom prst="rect">
            <a:avLst/>
          </a:prstGeom>
        </p:spPr>
      </p:pic>
      <p:sp>
        <p:nvSpPr>
          <p:cNvPr id="13" name="TextBox 2"/>
          <p:cNvSpPr txBox="1">
            <a:spLocks noChangeArrowheads="1"/>
          </p:cNvSpPr>
          <p:nvPr/>
        </p:nvSpPr>
        <p:spPr bwMode="auto">
          <a:xfrm>
            <a:off x="6768835" y="709338"/>
            <a:ext cx="23108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b="1" dirty="0" smtClean="0">
                <a:solidFill>
                  <a:schemeClr val="bg1"/>
                </a:solidFill>
                <a:cs typeface="Arial" panose="020B0604020202020204" pitchFamily="34" charset="0"/>
              </a:rPr>
              <a:t>Biomedical Sciences</a:t>
            </a:r>
            <a:endParaRPr lang="en-GB" altLang="en-US" sz="1600" b="1" dirty="0">
              <a:solidFill>
                <a:schemeClr val="bg1"/>
              </a:solidFill>
              <a:cs typeface="Arial" panose="020B0604020202020204" pitchFamily="34" charset="0"/>
            </a:endParaRPr>
          </a:p>
        </p:txBody>
      </p:sp>
    </p:spTree>
    <p:extLst>
      <p:ext uri="{BB962C8B-B14F-4D97-AF65-F5344CB8AC3E}">
        <p14:creationId xmlns:p14="http://schemas.microsoft.com/office/powerpoint/2010/main" val="26543034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extBox 2"/>
          <p:cNvSpPr txBox="1">
            <a:spLocks noChangeArrowheads="1"/>
          </p:cNvSpPr>
          <p:nvPr/>
        </p:nvSpPr>
        <p:spPr bwMode="auto">
          <a:xfrm>
            <a:off x="251520" y="256135"/>
            <a:ext cx="458499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800" b="1" dirty="0">
                <a:solidFill>
                  <a:schemeClr val="bg1"/>
                </a:solidFill>
                <a:cs typeface="Arial" panose="020B0604020202020204" pitchFamily="34" charset="0"/>
              </a:rPr>
              <a:t>Widening participation</a:t>
            </a:r>
          </a:p>
        </p:txBody>
      </p:sp>
      <p:sp>
        <p:nvSpPr>
          <p:cNvPr id="20487" name="TextBox 3"/>
          <p:cNvSpPr txBox="1">
            <a:spLocks noChangeArrowheads="1"/>
          </p:cNvSpPr>
          <p:nvPr/>
        </p:nvSpPr>
        <p:spPr bwMode="auto">
          <a:xfrm>
            <a:off x="6934200" y="5943600"/>
            <a:ext cx="22574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200" b="1" dirty="0">
                <a:solidFill>
                  <a:srgbClr val="FFFFFF"/>
                </a:solidFill>
                <a:ea typeface="ＭＳ Ｐゴシック" panose="020B0600070205080204" pitchFamily="34" charset="-128"/>
              </a:rPr>
              <a:t>www.ed.ac.uk</a:t>
            </a:r>
          </a:p>
        </p:txBody>
      </p:sp>
      <p:sp>
        <p:nvSpPr>
          <p:cNvPr id="20488" name="TextBox 3"/>
          <p:cNvSpPr txBox="1">
            <a:spLocks noChangeArrowheads="1"/>
          </p:cNvSpPr>
          <p:nvPr/>
        </p:nvSpPr>
        <p:spPr bwMode="auto">
          <a:xfrm>
            <a:off x="7439025" y="6297613"/>
            <a:ext cx="22558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b="1" dirty="0" err="1">
                <a:solidFill>
                  <a:srgbClr val="FFFFFF"/>
                </a:solidFill>
                <a:ea typeface="ＭＳ Ｐゴシック" panose="020B0600070205080204" pitchFamily="34" charset="-128"/>
              </a:rPr>
              <a:t>applyedinburgh</a:t>
            </a:r>
            <a:endParaRPr lang="en-GB" altLang="en-US" sz="1400" b="1" dirty="0">
              <a:solidFill>
                <a:srgbClr val="FFFFFF"/>
              </a:solidFill>
              <a:ea typeface="ＭＳ Ｐゴシック" panose="020B0600070205080204" pitchFamily="34" charset="-128"/>
            </a:endParaRPr>
          </a:p>
        </p:txBody>
      </p:sp>
      <p:pic>
        <p:nvPicPr>
          <p:cNvPr id="20490" name="Picture 2" descr="C:\Users\scoulman\Local Documents\SRA\Digital Graphics\Powerpoint\SRASlides\Logo\Twitter_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2338" y="6356350"/>
            <a:ext cx="2238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1" name="Picture 3" descr="C:\Users\scoulman\Local Documents\SRA\Digital Graphics\Powerpoint\SRASlides\Logo\Facebook-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9925" y="6356350"/>
            <a:ext cx="223838"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0" y="1052736"/>
            <a:ext cx="5004048" cy="6863417"/>
          </a:xfrm>
          <a:prstGeom prst="rect">
            <a:avLst/>
          </a:prstGeom>
        </p:spPr>
        <p:txBody>
          <a:bodyPr wrap="square">
            <a:spAutoFit/>
          </a:bodyPr>
          <a:lstStyle/>
          <a:p>
            <a:r>
              <a:rPr lang="en-GB" sz="2000" dirty="0">
                <a:solidFill>
                  <a:schemeClr val="bg1"/>
                </a:solidFill>
              </a:rPr>
              <a:t>We offer extra support for applicants who:</a:t>
            </a:r>
          </a:p>
          <a:p>
            <a:endParaRPr lang="en-GB" sz="2000" dirty="0">
              <a:solidFill>
                <a:schemeClr val="bg1"/>
              </a:solidFill>
            </a:endParaRPr>
          </a:p>
          <a:p>
            <a:pPr marL="342900" indent="-342900">
              <a:buFont typeface="Arial" panose="020B0604020202020204" pitchFamily="34" charset="0"/>
              <a:buChar char="•"/>
            </a:pPr>
            <a:r>
              <a:rPr lang="en-GB" sz="2000" dirty="0">
                <a:solidFill>
                  <a:schemeClr val="bg1"/>
                </a:solidFill>
              </a:rPr>
              <a:t>Are care experienced</a:t>
            </a:r>
          </a:p>
          <a:p>
            <a:endParaRPr lang="en-GB" sz="2000" dirty="0">
              <a:solidFill>
                <a:schemeClr val="bg1"/>
              </a:solidFill>
            </a:endParaRPr>
          </a:p>
          <a:p>
            <a:pPr marL="342900" indent="-342900">
              <a:buFont typeface="Arial" panose="020B0604020202020204" pitchFamily="34" charset="0"/>
              <a:buChar char="•"/>
            </a:pPr>
            <a:r>
              <a:rPr lang="en-GB" sz="2000" dirty="0">
                <a:solidFill>
                  <a:schemeClr val="bg1"/>
                </a:solidFill>
              </a:rPr>
              <a:t>Reside in geographical areas defined as “deprived” </a:t>
            </a:r>
          </a:p>
          <a:p>
            <a:endParaRPr lang="en-GB" sz="2000" dirty="0">
              <a:solidFill>
                <a:schemeClr val="bg1"/>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2000" dirty="0">
                <a:solidFill>
                  <a:schemeClr val="bg1"/>
                </a:solidFill>
              </a:rPr>
              <a:t>Attend a school of low progression to Higher Education and / or low attainment</a:t>
            </a:r>
          </a:p>
          <a:p>
            <a:endParaRPr lang="en-GB" sz="2000" dirty="0">
              <a:solidFill>
                <a:schemeClr val="bg1"/>
              </a:solidFill>
            </a:endParaRPr>
          </a:p>
          <a:p>
            <a:pPr marL="342900" indent="-342900">
              <a:buFont typeface="Arial" panose="020B0604020202020204" pitchFamily="34" charset="0"/>
              <a:buChar char="•"/>
            </a:pPr>
            <a:r>
              <a:rPr lang="en-GB" sz="2000" dirty="0">
                <a:solidFill>
                  <a:schemeClr val="bg1"/>
                </a:solidFill>
              </a:rPr>
              <a:t>Have significant caring responsibilities</a:t>
            </a:r>
          </a:p>
          <a:p>
            <a:pPr marL="342900" indent="-342900">
              <a:buFont typeface="Arial" panose="020B0604020202020204" pitchFamily="34" charset="0"/>
              <a:buChar char="•"/>
            </a:pPr>
            <a:endParaRPr lang="en-GB" sz="2000" dirty="0">
              <a:solidFill>
                <a:schemeClr val="bg1"/>
              </a:solidFill>
            </a:endParaRPr>
          </a:p>
          <a:p>
            <a:pPr marL="342900" indent="-342900">
              <a:buFont typeface="Arial" panose="020B0604020202020204" pitchFamily="34" charset="0"/>
              <a:buChar char="•"/>
            </a:pPr>
            <a:r>
              <a:rPr lang="en-GB" sz="2000" dirty="0">
                <a:solidFill>
                  <a:schemeClr val="bg1"/>
                </a:solidFill>
              </a:rPr>
              <a:t>Are refugees or asylum seekers</a:t>
            </a:r>
          </a:p>
          <a:p>
            <a:pPr marL="342900" indent="-342900">
              <a:buFont typeface="Arial" panose="020B0604020202020204" pitchFamily="34" charset="0"/>
              <a:buChar char="•"/>
            </a:pPr>
            <a:endParaRPr lang="en-GB" sz="2000" dirty="0">
              <a:solidFill>
                <a:schemeClr val="bg1"/>
              </a:solidFill>
            </a:endParaRPr>
          </a:p>
          <a:p>
            <a:pPr marL="342900" indent="-342900">
              <a:buFont typeface="Arial" panose="020B0604020202020204" pitchFamily="34" charset="0"/>
              <a:buChar char="•"/>
            </a:pPr>
            <a:r>
              <a:rPr lang="en-GB" sz="2000" dirty="0">
                <a:solidFill>
                  <a:schemeClr val="bg1"/>
                </a:solidFill>
              </a:rPr>
              <a:t>Have participated in recognised access programmes (</a:t>
            </a:r>
            <a:r>
              <a:rPr lang="en-GB" sz="2000" dirty="0" err="1">
                <a:solidFill>
                  <a:schemeClr val="bg1"/>
                </a:solidFill>
              </a:rPr>
              <a:t>ie</a:t>
            </a:r>
            <a:r>
              <a:rPr lang="en-GB" sz="2000" dirty="0">
                <a:solidFill>
                  <a:schemeClr val="bg1"/>
                </a:solidFill>
              </a:rPr>
              <a:t> SWAP)</a:t>
            </a:r>
          </a:p>
          <a:p>
            <a:pPr marL="342900" indent="-342900">
              <a:buFont typeface="Arial" panose="020B0604020202020204" pitchFamily="34" charset="0"/>
              <a:buChar char="•"/>
            </a:pPr>
            <a:endParaRPr lang="en-GB" sz="2000" dirty="0">
              <a:solidFill>
                <a:schemeClr val="bg1"/>
              </a:solidFill>
            </a:endParaRPr>
          </a:p>
          <a:p>
            <a:pPr marL="342900" indent="-342900">
              <a:buFont typeface="Arial" panose="020B0604020202020204" pitchFamily="34" charset="0"/>
              <a:buChar char="•"/>
            </a:pPr>
            <a:endParaRPr lang="en-GB" sz="2000" dirty="0">
              <a:solidFill>
                <a:schemeClr val="bg1"/>
              </a:solidFill>
            </a:endParaRPr>
          </a:p>
          <a:p>
            <a:pPr marL="342900" indent="-342900">
              <a:buFont typeface="Arial" panose="020B0604020202020204" pitchFamily="34" charset="0"/>
              <a:buChar char="•"/>
            </a:pPr>
            <a:endParaRPr lang="en-GB" sz="2000" dirty="0">
              <a:solidFill>
                <a:schemeClr val="bg1"/>
              </a:solidFill>
            </a:endParaRPr>
          </a:p>
          <a:p>
            <a:endParaRPr lang="en-GB" sz="2000" dirty="0">
              <a:solidFill>
                <a:schemeClr val="bg1"/>
              </a:solidFill>
            </a:endParaRPr>
          </a:p>
          <a:p>
            <a:endParaRPr lang="en-GB" sz="2000" dirty="0">
              <a:solidFill>
                <a:schemeClr val="bg1"/>
              </a:solidFill>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04048" y="2636912"/>
            <a:ext cx="4139952" cy="1630288"/>
          </a:xfrm>
          <a:prstGeom prst="rect">
            <a:avLst/>
          </a:prstGeom>
        </p:spPr>
      </p:pic>
      <p:pic>
        <p:nvPicPr>
          <p:cNvPr id="10" name="Picture 9" descr="A picture containing sitting, dark, red, room&#10;&#10;Description automatically generated">
            <a:extLst>
              <a:ext uri="{FF2B5EF4-FFF2-40B4-BE49-F238E27FC236}">
                <a16:creationId xmlns:a16="http://schemas.microsoft.com/office/drawing/2014/main" id="{A4FA8078-58A8-4AFB-9233-086BA7E2195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21305" y="104803"/>
            <a:ext cx="2949740" cy="674552"/>
          </a:xfrm>
          <a:prstGeom prst="rect">
            <a:avLst/>
          </a:prstGeom>
        </p:spPr>
      </p:pic>
      <p:sp>
        <p:nvSpPr>
          <p:cNvPr id="12" name="TextBox 2"/>
          <p:cNvSpPr txBox="1">
            <a:spLocks noChangeArrowheads="1"/>
          </p:cNvSpPr>
          <p:nvPr/>
        </p:nvSpPr>
        <p:spPr bwMode="auto">
          <a:xfrm>
            <a:off x="6768835" y="709338"/>
            <a:ext cx="23108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b="1" dirty="0" smtClean="0">
                <a:solidFill>
                  <a:schemeClr val="bg1"/>
                </a:solidFill>
                <a:cs typeface="Arial" panose="020B0604020202020204" pitchFamily="34" charset="0"/>
              </a:rPr>
              <a:t>Biomedical Sciences</a:t>
            </a:r>
            <a:endParaRPr lang="en-GB" altLang="en-US" sz="1600" b="1" dirty="0">
              <a:solidFill>
                <a:schemeClr val="bg1"/>
              </a:solidFill>
              <a:cs typeface="Arial" panose="020B060402020202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extBox 3"/>
          <p:cNvSpPr txBox="1">
            <a:spLocks noChangeArrowheads="1"/>
          </p:cNvSpPr>
          <p:nvPr/>
        </p:nvSpPr>
        <p:spPr bwMode="auto">
          <a:xfrm>
            <a:off x="6934200" y="5943600"/>
            <a:ext cx="22574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200" b="1">
                <a:solidFill>
                  <a:srgbClr val="FFFFFF"/>
                </a:solidFill>
                <a:ea typeface="ＭＳ Ｐゴシック" panose="020B0600070205080204" pitchFamily="34" charset="-128"/>
              </a:rPr>
              <a:t>www.ed.ac.uk</a:t>
            </a:r>
          </a:p>
        </p:txBody>
      </p:sp>
      <p:sp>
        <p:nvSpPr>
          <p:cNvPr id="37892" name="TextBox 3"/>
          <p:cNvSpPr txBox="1">
            <a:spLocks noChangeArrowheads="1"/>
          </p:cNvSpPr>
          <p:nvPr/>
        </p:nvSpPr>
        <p:spPr bwMode="auto">
          <a:xfrm>
            <a:off x="7439025" y="6297613"/>
            <a:ext cx="22558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b="1">
                <a:solidFill>
                  <a:srgbClr val="FFFFFF"/>
                </a:solidFill>
                <a:ea typeface="ＭＳ Ｐゴシック" panose="020B0600070205080204" pitchFamily="34" charset="-128"/>
              </a:rPr>
              <a:t>applyedinburgh</a:t>
            </a:r>
          </a:p>
        </p:txBody>
      </p:sp>
      <p:pic>
        <p:nvPicPr>
          <p:cNvPr id="37894" name="Picture 2" descr="C:\Users\scoulman\Local Documents\SRA\Digital Graphics\Powerpoint\SRASlides\Logo\Twitter_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2338" y="6356350"/>
            <a:ext cx="2238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Picture 3" descr="C:\Users\scoulman\Local Documents\SRA\Digital Graphics\Powerpoint\SRASlides\Logo\Facebook-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9925" y="6356350"/>
            <a:ext cx="223838"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6" name="TextBox 2"/>
          <p:cNvSpPr txBox="1">
            <a:spLocks noChangeArrowheads="1"/>
          </p:cNvSpPr>
          <p:nvPr/>
        </p:nvSpPr>
        <p:spPr bwMode="auto">
          <a:xfrm>
            <a:off x="246255" y="260648"/>
            <a:ext cx="468578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b="1" dirty="0">
                <a:solidFill>
                  <a:schemeClr val="bg1"/>
                </a:solidFill>
                <a:cs typeface="Arial" panose="020B0604020202020204" pitchFamily="34" charset="0"/>
              </a:rPr>
              <a:t>Further information: </a:t>
            </a:r>
          </a:p>
          <a:p>
            <a:pPr eaLnBrk="1" hangingPunct="1">
              <a:spcBef>
                <a:spcPct val="0"/>
              </a:spcBef>
              <a:buFontTx/>
              <a:buNone/>
            </a:pPr>
            <a:r>
              <a:rPr lang="en-GB" altLang="en-US" sz="2400" b="1" dirty="0">
                <a:solidFill>
                  <a:schemeClr val="bg1"/>
                </a:solidFill>
                <a:cs typeface="Arial" panose="020B0604020202020204" pitchFamily="34" charset="0"/>
              </a:rPr>
              <a:t>Widening Access offers </a:t>
            </a:r>
          </a:p>
        </p:txBody>
      </p:sp>
      <p:sp>
        <p:nvSpPr>
          <p:cNvPr id="37898" name="TextBox 5"/>
          <p:cNvSpPr txBox="1">
            <a:spLocks noChangeArrowheads="1"/>
          </p:cNvSpPr>
          <p:nvPr/>
        </p:nvSpPr>
        <p:spPr bwMode="auto">
          <a:xfrm>
            <a:off x="683568" y="1620838"/>
            <a:ext cx="7198209"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eaLnBrk="1" hangingPunct="1">
              <a:spcBef>
                <a:spcPct val="0"/>
              </a:spcBef>
              <a:buNone/>
            </a:pPr>
            <a:r>
              <a:rPr lang="en-GB" altLang="en-US" sz="2000" dirty="0">
                <a:solidFill>
                  <a:schemeClr val="bg1"/>
                </a:solidFill>
              </a:rPr>
              <a:t>Eligibility criteria for our contextual “flags”:</a:t>
            </a:r>
          </a:p>
          <a:p>
            <a:pPr marL="0" indent="0" eaLnBrk="1" hangingPunct="1">
              <a:spcBef>
                <a:spcPct val="0"/>
              </a:spcBef>
              <a:buNone/>
            </a:pPr>
            <a:r>
              <a:rPr lang="en-GB" altLang="en-US" sz="2000" b="1" dirty="0">
                <a:solidFill>
                  <a:schemeClr val="bg1"/>
                </a:solidFill>
                <a:cs typeface="Arial" panose="020B0604020202020204" pitchFamily="34" charset="0"/>
              </a:rPr>
              <a:t>www.ed.ac.uk/studying/undergraduate/access-edinburgh/widening-access-offers</a:t>
            </a:r>
          </a:p>
          <a:p>
            <a:pPr marL="0" indent="0" eaLnBrk="1" hangingPunct="1">
              <a:spcBef>
                <a:spcPct val="0"/>
              </a:spcBef>
              <a:buNone/>
            </a:pPr>
            <a:endParaRPr lang="en-GB" altLang="en-US" sz="2000" dirty="0">
              <a:solidFill>
                <a:schemeClr val="bg1"/>
              </a:solidFill>
              <a:cs typeface="Arial" panose="020B0604020202020204" pitchFamily="34" charset="0"/>
            </a:endParaRPr>
          </a:p>
          <a:p>
            <a:pPr marL="0" indent="0" eaLnBrk="1" hangingPunct="1">
              <a:spcBef>
                <a:spcPct val="0"/>
              </a:spcBef>
              <a:buNone/>
            </a:pPr>
            <a:endParaRPr lang="en-GB" altLang="en-US" sz="2000" dirty="0">
              <a:solidFill>
                <a:schemeClr val="bg1"/>
              </a:solidFill>
              <a:cs typeface="Arial" panose="020B0604020202020204" pitchFamily="34" charset="0"/>
            </a:endParaRPr>
          </a:p>
          <a:p>
            <a:pPr marL="0" indent="0" eaLnBrk="1" hangingPunct="1">
              <a:spcBef>
                <a:spcPct val="0"/>
              </a:spcBef>
              <a:buNone/>
            </a:pPr>
            <a:r>
              <a:rPr lang="en-GB" altLang="en-US" sz="2000" dirty="0">
                <a:solidFill>
                  <a:schemeClr val="bg1"/>
                </a:solidFill>
                <a:cs typeface="Arial" panose="020B0604020202020204" pitchFamily="34" charset="0"/>
              </a:rPr>
              <a:t>Online Widening Access eligibility </a:t>
            </a:r>
            <a:r>
              <a:rPr lang="en-GB" altLang="en-US" sz="2000" dirty="0" smtClean="0">
                <a:solidFill>
                  <a:schemeClr val="bg1"/>
                </a:solidFill>
                <a:cs typeface="Arial" panose="020B0604020202020204" pitchFamily="34" charset="0"/>
              </a:rPr>
              <a:t>checker </a:t>
            </a:r>
            <a:r>
              <a:rPr lang="en-GB" altLang="en-US" sz="1800" b="1" dirty="0" smtClean="0">
                <a:solidFill>
                  <a:schemeClr val="bg1"/>
                </a:solidFill>
                <a:cs typeface="Arial" panose="020B0604020202020204" pitchFamily="34" charset="0"/>
              </a:rPr>
              <a:t>(please check this has has been updated for 2021 entry applicants – this should happen in early September 2020)</a:t>
            </a:r>
            <a:r>
              <a:rPr lang="en-GB" altLang="en-US" sz="2000" dirty="0" smtClean="0">
                <a:solidFill>
                  <a:schemeClr val="bg1"/>
                </a:solidFill>
                <a:cs typeface="Arial" panose="020B0604020202020204" pitchFamily="34" charset="0"/>
              </a:rPr>
              <a:t>:</a:t>
            </a:r>
            <a:endParaRPr lang="en-GB" altLang="en-US" sz="2000" dirty="0">
              <a:solidFill>
                <a:schemeClr val="bg1"/>
              </a:solidFill>
              <a:cs typeface="Arial" panose="020B0604020202020204" pitchFamily="34" charset="0"/>
            </a:endParaRPr>
          </a:p>
          <a:p>
            <a:pPr marL="0" indent="0" eaLnBrk="1" hangingPunct="1">
              <a:spcBef>
                <a:spcPct val="0"/>
              </a:spcBef>
              <a:buNone/>
            </a:pPr>
            <a:r>
              <a:rPr lang="en-GB" altLang="en-US" sz="2000" b="1" dirty="0">
                <a:solidFill>
                  <a:schemeClr val="bg1"/>
                </a:solidFill>
                <a:cs typeface="Arial" panose="020B0604020202020204" pitchFamily="34" charset="0"/>
              </a:rPr>
              <a:t>https://admission-checker.is.ed.ac.uk/</a:t>
            </a:r>
          </a:p>
          <a:p>
            <a:pPr marL="0" indent="0" eaLnBrk="1" hangingPunct="1">
              <a:spcBef>
                <a:spcPct val="0"/>
              </a:spcBef>
              <a:buNone/>
            </a:pPr>
            <a:endParaRPr lang="en-GB" altLang="en-US" sz="2000" dirty="0">
              <a:solidFill>
                <a:schemeClr val="bg1"/>
              </a:solidFill>
              <a:cs typeface="Arial" panose="020B0604020202020204" pitchFamily="34" charset="0"/>
            </a:endParaRPr>
          </a:p>
          <a:p>
            <a:pPr marL="0" indent="0" eaLnBrk="1" hangingPunct="1">
              <a:spcBef>
                <a:spcPct val="0"/>
              </a:spcBef>
              <a:buNone/>
            </a:pPr>
            <a:endParaRPr lang="en-GB" altLang="en-US" sz="2000" dirty="0">
              <a:solidFill>
                <a:schemeClr val="bg1"/>
              </a:solidFill>
              <a:cs typeface="Arial" panose="020B0604020202020204" pitchFamily="34" charset="0"/>
            </a:endParaRPr>
          </a:p>
          <a:p>
            <a:pPr marL="0" indent="0" eaLnBrk="1" hangingPunct="1">
              <a:spcBef>
                <a:spcPct val="0"/>
              </a:spcBef>
              <a:buNone/>
            </a:pPr>
            <a:r>
              <a:rPr lang="en-GB" altLang="en-US" sz="2000" dirty="0">
                <a:solidFill>
                  <a:schemeClr val="bg1"/>
                </a:solidFill>
                <a:cs typeface="Arial" panose="020B0604020202020204" pitchFamily="34" charset="0"/>
              </a:rPr>
              <a:t>Degree Finder (outlining the minimum academic entrance requirements for Widening Access applicants):</a:t>
            </a:r>
          </a:p>
          <a:p>
            <a:pPr marL="0" indent="0" eaLnBrk="1" hangingPunct="1">
              <a:spcBef>
                <a:spcPct val="0"/>
              </a:spcBef>
              <a:buNone/>
            </a:pPr>
            <a:r>
              <a:rPr lang="en-GB" altLang="en-US" sz="2000" b="1" dirty="0">
                <a:solidFill>
                  <a:schemeClr val="bg1"/>
                </a:solidFill>
                <a:cs typeface="Arial" panose="020B0604020202020204" pitchFamily="34" charset="0"/>
              </a:rPr>
              <a:t>www.ed.ac.uk/studying/undergraduate/degrees</a:t>
            </a:r>
          </a:p>
        </p:txBody>
      </p:sp>
      <p:pic>
        <p:nvPicPr>
          <p:cNvPr id="9" name="Picture 8" descr="A picture containing sitting, dark, red, room&#10;&#10;Description automatically generated">
            <a:extLst>
              <a:ext uri="{FF2B5EF4-FFF2-40B4-BE49-F238E27FC236}">
                <a16:creationId xmlns:a16="http://schemas.microsoft.com/office/drawing/2014/main" id="{A4FA8078-58A8-4AFB-9233-086BA7E2195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21305" y="116632"/>
            <a:ext cx="2949740" cy="674552"/>
          </a:xfrm>
          <a:prstGeom prst="rect">
            <a:avLst/>
          </a:prstGeom>
        </p:spPr>
      </p:pic>
      <p:sp>
        <p:nvSpPr>
          <p:cNvPr id="11" name="TextBox 2"/>
          <p:cNvSpPr txBox="1">
            <a:spLocks noChangeArrowheads="1"/>
          </p:cNvSpPr>
          <p:nvPr/>
        </p:nvSpPr>
        <p:spPr bwMode="auto">
          <a:xfrm>
            <a:off x="6768835" y="709338"/>
            <a:ext cx="23108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b="1" dirty="0" smtClean="0">
                <a:solidFill>
                  <a:schemeClr val="bg1"/>
                </a:solidFill>
                <a:cs typeface="Arial" panose="020B0604020202020204" pitchFamily="34" charset="0"/>
              </a:rPr>
              <a:t>Biomedical Sciences</a:t>
            </a:r>
            <a:endParaRPr lang="en-GB" altLang="en-US" sz="1600" b="1" dirty="0">
              <a:solidFill>
                <a:schemeClr val="bg1"/>
              </a:solidFill>
              <a:cs typeface="Arial" panose="020B0604020202020204" pitchFamily="34" charset="0"/>
            </a:endParaRPr>
          </a:p>
        </p:txBody>
      </p:sp>
    </p:spTree>
    <p:extLst>
      <p:ext uri="{BB962C8B-B14F-4D97-AF65-F5344CB8AC3E}">
        <p14:creationId xmlns:p14="http://schemas.microsoft.com/office/powerpoint/2010/main" val="31170455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Box 3"/>
          <p:cNvSpPr txBox="1">
            <a:spLocks noChangeArrowheads="1"/>
          </p:cNvSpPr>
          <p:nvPr/>
        </p:nvSpPr>
        <p:spPr bwMode="auto">
          <a:xfrm>
            <a:off x="362960" y="2060848"/>
            <a:ext cx="34131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b="1" dirty="0">
                <a:solidFill>
                  <a:schemeClr val="bg1"/>
                </a:solidFill>
                <a:cs typeface="Arial" panose="020B0604020202020204" pitchFamily="34" charset="0"/>
              </a:rPr>
              <a:t>Overview</a:t>
            </a:r>
          </a:p>
        </p:txBody>
      </p:sp>
      <p:sp>
        <p:nvSpPr>
          <p:cNvPr id="4101" name="TextBox 3"/>
          <p:cNvSpPr txBox="1">
            <a:spLocks noChangeArrowheads="1"/>
          </p:cNvSpPr>
          <p:nvPr/>
        </p:nvSpPr>
        <p:spPr bwMode="auto">
          <a:xfrm>
            <a:off x="6934200" y="5943600"/>
            <a:ext cx="22574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200" b="1">
                <a:solidFill>
                  <a:srgbClr val="FFFFFF"/>
                </a:solidFill>
                <a:ea typeface="ＭＳ Ｐゴシック" panose="020B0600070205080204" pitchFamily="34" charset="-128"/>
              </a:rPr>
              <a:t>www.ed.ac.uk</a:t>
            </a:r>
          </a:p>
        </p:txBody>
      </p:sp>
      <p:sp>
        <p:nvSpPr>
          <p:cNvPr id="4102" name="TextBox 3"/>
          <p:cNvSpPr txBox="1">
            <a:spLocks noChangeArrowheads="1"/>
          </p:cNvSpPr>
          <p:nvPr/>
        </p:nvSpPr>
        <p:spPr bwMode="auto">
          <a:xfrm>
            <a:off x="7439025" y="6297613"/>
            <a:ext cx="22558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b="1" dirty="0" err="1">
                <a:solidFill>
                  <a:srgbClr val="FFFFFF"/>
                </a:solidFill>
                <a:ea typeface="ＭＳ Ｐゴシック" panose="020B0600070205080204" pitchFamily="34" charset="-128"/>
              </a:rPr>
              <a:t>applyedinburgh</a:t>
            </a:r>
            <a:endParaRPr lang="en-GB" altLang="en-US" sz="1400" b="1" dirty="0">
              <a:solidFill>
                <a:srgbClr val="FFFFFF"/>
              </a:solidFill>
              <a:ea typeface="ＭＳ Ｐゴシック" panose="020B0600070205080204" pitchFamily="34" charset="-128"/>
            </a:endParaRPr>
          </a:p>
        </p:txBody>
      </p:sp>
      <p:pic>
        <p:nvPicPr>
          <p:cNvPr id="4104" name="Picture 2" descr="C:\Users\scoulman\Local Documents\SRA\Digital Graphics\Powerpoint\SRASlides\Logo\Twitter_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2338" y="6356350"/>
            <a:ext cx="2238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3" descr="C:\Users\scoulman\Local Documents\SRA\Digital Graphics\Powerpoint\SRASlides\Logo\Facebook-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9925" y="6356350"/>
            <a:ext cx="223838"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6" name="TextBox 5"/>
          <p:cNvSpPr txBox="1">
            <a:spLocks noChangeArrowheads="1"/>
          </p:cNvSpPr>
          <p:nvPr/>
        </p:nvSpPr>
        <p:spPr bwMode="auto">
          <a:xfrm>
            <a:off x="362960" y="1278765"/>
            <a:ext cx="648084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800" b="1" dirty="0">
                <a:solidFill>
                  <a:schemeClr val="bg1"/>
                </a:solidFill>
                <a:cs typeface="Arial" panose="020B0604020202020204" pitchFamily="34" charset="0"/>
              </a:rPr>
              <a:t>What happens to my application?</a:t>
            </a:r>
            <a:endParaRPr lang="en-GB" altLang="en-US" sz="2800" dirty="0">
              <a:solidFill>
                <a:schemeClr val="bg1"/>
              </a:solidFill>
              <a:cs typeface="Arial" panose="020B0604020202020204" pitchFamily="34" charset="0"/>
            </a:endParaRPr>
          </a:p>
        </p:txBody>
      </p:sp>
      <p:sp>
        <p:nvSpPr>
          <p:cNvPr id="10" name="TextBox 5"/>
          <p:cNvSpPr txBox="1">
            <a:spLocks noChangeArrowheads="1"/>
          </p:cNvSpPr>
          <p:nvPr/>
        </p:nvSpPr>
        <p:spPr bwMode="auto">
          <a:xfrm>
            <a:off x="251520" y="3273413"/>
            <a:ext cx="4392488" cy="397031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285750" indent="-2857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defRPr/>
            </a:pPr>
            <a:r>
              <a:rPr lang="en-GB" altLang="en-US" sz="2200" dirty="0">
                <a:solidFill>
                  <a:schemeClr val="bg1"/>
                </a:solidFill>
                <a:cs typeface="Arial" charset="0"/>
              </a:rPr>
              <a:t>How we receive your application - UCAS</a:t>
            </a:r>
          </a:p>
          <a:p>
            <a:pPr eaLnBrk="1" hangingPunct="1">
              <a:spcBef>
                <a:spcPct val="0"/>
              </a:spcBef>
              <a:defRPr/>
            </a:pPr>
            <a:r>
              <a:rPr lang="en-GB" altLang="en-US" sz="2200" dirty="0">
                <a:solidFill>
                  <a:schemeClr val="bg1"/>
                </a:solidFill>
                <a:cs typeface="Arial" charset="0"/>
              </a:rPr>
              <a:t>Assessing your </a:t>
            </a:r>
            <a:r>
              <a:rPr lang="en-GB" altLang="en-US" sz="2200" dirty="0" smtClean="0">
                <a:solidFill>
                  <a:schemeClr val="bg1"/>
                </a:solidFill>
                <a:cs typeface="Arial" charset="0"/>
              </a:rPr>
              <a:t>application: Screening </a:t>
            </a:r>
            <a:endParaRPr lang="en-GB" altLang="en-US" sz="2200" dirty="0">
              <a:solidFill>
                <a:schemeClr val="bg1"/>
              </a:solidFill>
              <a:cs typeface="Arial" charset="0"/>
            </a:endParaRPr>
          </a:p>
          <a:p>
            <a:pPr eaLnBrk="1" hangingPunct="1">
              <a:spcBef>
                <a:spcPct val="0"/>
              </a:spcBef>
              <a:defRPr/>
            </a:pPr>
            <a:r>
              <a:rPr lang="en-GB" altLang="en-US" sz="2200" dirty="0" smtClean="0">
                <a:solidFill>
                  <a:schemeClr val="bg1"/>
                </a:solidFill>
                <a:cs typeface="Arial" charset="0"/>
              </a:rPr>
              <a:t>Decision </a:t>
            </a:r>
            <a:r>
              <a:rPr lang="en-GB" altLang="en-US" sz="2200" dirty="0">
                <a:solidFill>
                  <a:schemeClr val="bg1"/>
                </a:solidFill>
                <a:cs typeface="Arial" charset="0"/>
              </a:rPr>
              <a:t>making – Offers </a:t>
            </a:r>
          </a:p>
          <a:p>
            <a:pPr eaLnBrk="1" hangingPunct="1">
              <a:spcBef>
                <a:spcPct val="0"/>
              </a:spcBef>
              <a:defRPr/>
            </a:pPr>
            <a:r>
              <a:rPr lang="en-GB" altLang="en-US" sz="2200" dirty="0">
                <a:solidFill>
                  <a:schemeClr val="bg1"/>
                </a:solidFill>
                <a:cs typeface="Arial" charset="0"/>
              </a:rPr>
              <a:t>Post offer </a:t>
            </a:r>
          </a:p>
          <a:p>
            <a:pPr eaLnBrk="1" hangingPunct="1">
              <a:spcBef>
                <a:spcPct val="0"/>
              </a:spcBef>
              <a:defRPr/>
            </a:pPr>
            <a:endParaRPr lang="en-GB" altLang="en-US" sz="2400" dirty="0">
              <a:solidFill>
                <a:schemeClr val="bg1"/>
              </a:solidFill>
              <a:cs typeface="Arial" charset="0"/>
            </a:endParaRPr>
          </a:p>
          <a:p>
            <a:pPr eaLnBrk="1" hangingPunct="1">
              <a:spcBef>
                <a:spcPct val="0"/>
              </a:spcBef>
              <a:defRPr/>
            </a:pPr>
            <a:endParaRPr lang="en-GB" altLang="en-US" sz="2400" dirty="0">
              <a:solidFill>
                <a:schemeClr val="bg1"/>
              </a:solidFill>
              <a:cs typeface="Arial" charset="0"/>
            </a:endParaRPr>
          </a:p>
          <a:p>
            <a:pPr marL="0" indent="0" eaLnBrk="1" hangingPunct="1">
              <a:spcBef>
                <a:spcPct val="0"/>
              </a:spcBef>
              <a:buFontTx/>
              <a:buNone/>
              <a:defRPr/>
            </a:pPr>
            <a:endParaRPr lang="en-GB" altLang="en-US" sz="2400" dirty="0">
              <a:solidFill>
                <a:schemeClr val="bg1"/>
              </a:solidFill>
              <a:cs typeface="Arial" charset="0"/>
            </a:endParaRPr>
          </a:p>
          <a:p>
            <a:pPr eaLnBrk="1" hangingPunct="1">
              <a:spcBef>
                <a:spcPct val="0"/>
              </a:spcBef>
              <a:defRPr/>
            </a:pPr>
            <a:endParaRPr lang="en-GB" altLang="en-US" sz="2400" dirty="0">
              <a:solidFill>
                <a:schemeClr val="bg1"/>
              </a:solidFill>
              <a:cs typeface="Arial" charset="0"/>
            </a:endParaRPr>
          </a:p>
          <a:p>
            <a:pPr eaLnBrk="1" hangingPunct="1">
              <a:spcBef>
                <a:spcPct val="0"/>
              </a:spcBef>
              <a:defRPr/>
            </a:pPr>
            <a:endParaRPr lang="en-GB" altLang="en-US" sz="2400" dirty="0">
              <a:solidFill>
                <a:schemeClr val="bg1"/>
              </a:solidFill>
              <a:cs typeface="Arial"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55523" y="2879725"/>
            <a:ext cx="3810000" cy="1905000"/>
          </a:xfrm>
          <a:prstGeom prst="rect">
            <a:avLst/>
          </a:prstGeom>
        </p:spPr>
      </p:pic>
      <p:pic>
        <p:nvPicPr>
          <p:cNvPr id="12" name="Picture 11" descr="A picture containing sitting, dark, red, room&#10;&#10;Description automatically generated">
            <a:extLst>
              <a:ext uri="{FF2B5EF4-FFF2-40B4-BE49-F238E27FC236}">
                <a16:creationId xmlns:a16="http://schemas.microsoft.com/office/drawing/2014/main" id="{A4FA8078-58A8-4AFB-9233-086BA7E2195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84168" y="119890"/>
            <a:ext cx="2949740" cy="674552"/>
          </a:xfrm>
          <a:prstGeom prst="rect">
            <a:avLst/>
          </a:prstGeom>
        </p:spPr>
      </p:pic>
      <p:sp>
        <p:nvSpPr>
          <p:cNvPr id="13" name="TextBox 2"/>
          <p:cNvSpPr txBox="1">
            <a:spLocks noChangeArrowheads="1"/>
          </p:cNvSpPr>
          <p:nvPr/>
        </p:nvSpPr>
        <p:spPr bwMode="auto">
          <a:xfrm>
            <a:off x="6833187" y="709756"/>
            <a:ext cx="23108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b="1" dirty="0" smtClean="0">
                <a:solidFill>
                  <a:schemeClr val="bg1"/>
                </a:solidFill>
                <a:cs typeface="Arial" panose="020B0604020202020204" pitchFamily="34" charset="0"/>
              </a:rPr>
              <a:t>Biomedical Sciences</a:t>
            </a:r>
            <a:endParaRPr lang="en-GB" altLang="en-US" sz="1600" b="1" dirty="0">
              <a:solidFill>
                <a:schemeClr val="bg1"/>
              </a:solidFill>
              <a:cs typeface="Arial" panose="020B0604020202020204" pitchFamily="34" charset="0"/>
            </a:endParaRPr>
          </a:p>
        </p:txBody>
      </p:sp>
    </p:spTree>
    <p:extLst>
      <p:ext uri="{BB962C8B-B14F-4D97-AF65-F5344CB8AC3E}">
        <p14:creationId xmlns:p14="http://schemas.microsoft.com/office/powerpoint/2010/main" val="4035960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extBox 3"/>
          <p:cNvSpPr txBox="1">
            <a:spLocks noChangeArrowheads="1"/>
          </p:cNvSpPr>
          <p:nvPr/>
        </p:nvSpPr>
        <p:spPr bwMode="auto">
          <a:xfrm>
            <a:off x="6934200" y="5943600"/>
            <a:ext cx="22574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200" b="1">
                <a:solidFill>
                  <a:srgbClr val="FFFFFF"/>
                </a:solidFill>
                <a:ea typeface="ＭＳ Ｐゴシック" panose="020B0600070205080204" pitchFamily="34" charset="-128"/>
              </a:rPr>
              <a:t>www.ed.ac.uk</a:t>
            </a:r>
          </a:p>
        </p:txBody>
      </p:sp>
      <p:sp>
        <p:nvSpPr>
          <p:cNvPr id="31748" name="TextBox 3"/>
          <p:cNvSpPr txBox="1">
            <a:spLocks noChangeArrowheads="1"/>
          </p:cNvSpPr>
          <p:nvPr/>
        </p:nvSpPr>
        <p:spPr bwMode="auto">
          <a:xfrm>
            <a:off x="7439025" y="6297613"/>
            <a:ext cx="22558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b="1">
                <a:solidFill>
                  <a:srgbClr val="FFFFFF"/>
                </a:solidFill>
                <a:ea typeface="ＭＳ Ｐゴシック" panose="020B0600070205080204" pitchFamily="34" charset="-128"/>
              </a:rPr>
              <a:t>applyedinburgh</a:t>
            </a:r>
          </a:p>
        </p:txBody>
      </p:sp>
      <p:pic>
        <p:nvPicPr>
          <p:cNvPr id="31750" name="Picture 2" descr="C:\Users\scoulman\Local Documents\SRA\Digital Graphics\Powerpoint\SRASlides\Logo\Twitter_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2338" y="6356350"/>
            <a:ext cx="2238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3" descr="C:\Users\scoulman\Local Documents\SRA\Digital Graphics\Powerpoint\SRASlides\Logo\Facebook-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9925" y="6356350"/>
            <a:ext cx="223838"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2" name="TextBox 2"/>
          <p:cNvSpPr txBox="1">
            <a:spLocks noChangeArrowheads="1"/>
          </p:cNvSpPr>
          <p:nvPr/>
        </p:nvSpPr>
        <p:spPr bwMode="auto">
          <a:xfrm>
            <a:off x="107504" y="963431"/>
            <a:ext cx="64087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800" b="1" dirty="0">
                <a:solidFill>
                  <a:schemeClr val="bg1"/>
                </a:solidFill>
                <a:cs typeface="Arial" panose="020B0604020202020204" pitchFamily="34" charset="0"/>
              </a:rPr>
              <a:t>How we receive your application</a:t>
            </a: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75033" y="1856126"/>
            <a:ext cx="2351992" cy="2354864"/>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15130" y="4406529"/>
            <a:ext cx="2751814" cy="944230"/>
          </a:xfrm>
          <a:prstGeom prst="rect">
            <a:avLst/>
          </a:prstGeom>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38104" y="3140968"/>
            <a:ext cx="2867791" cy="911548"/>
          </a:xfrm>
          <a:prstGeom prst="rect">
            <a:avLst/>
          </a:prstGeom>
        </p:spPr>
      </p:pic>
      <p:cxnSp>
        <p:nvCxnSpPr>
          <p:cNvPr id="10" name="Curved Connector 9"/>
          <p:cNvCxnSpPr/>
          <p:nvPr/>
        </p:nvCxnSpPr>
        <p:spPr>
          <a:xfrm>
            <a:off x="4571999" y="4052516"/>
            <a:ext cx="1243131" cy="1162154"/>
          </a:xfrm>
          <a:prstGeom prst="curvedConnector3">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descr="A picture containing sitting, dark, red, room&#10;&#10;Description automatically generated">
            <a:extLst>
              <a:ext uri="{FF2B5EF4-FFF2-40B4-BE49-F238E27FC236}">
                <a16:creationId xmlns:a16="http://schemas.microsoft.com/office/drawing/2014/main" id="{A4FA8078-58A8-4AFB-9233-086BA7E2195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21305" y="111873"/>
            <a:ext cx="2949740" cy="674552"/>
          </a:xfrm>
          <a:prstGeom prst="rect">
            <a:avLst/>
          </a:prstGeom>
        </p:spPr>
      </p:pic>
      <p:sp>
        <p:nvSpPr>
          <p:cNvPr id="14" name="TextBox 2"/>
          <p:cNvSpPr txBox="1">
            <a:spLocks noChangeArrowheads="1"/>
          </p:cNvSpPr>
          <p:nvPr/>
        </p:nvSpPr>
        <p:spPr bwMode="auto">
          <a:xfrm>
            <a:off x="6768835" y="709338"/>
            <a:ext cx="23108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b="1" dirty="0" smtClean="0">
                <a:solidFill>
                  <a:schemeClr val="bg1"/>
                </a:solidFill>
                <a:cs typeface="Arial" panose="020B0604020202020204" pitchFamily="34" charset="0"/>
              </a:rPr>
              <a:t>Biomedical Sciences</a:t>
            </a:r>
            <a:endParaRPr lang="en-GB" altLang="en-US" sz="1600" b="1" dirty="0">
              <a:solidFill>
                <a:schemeClr val="bg1"/>
              </a:solidFill>
              <a:cs typeface="Arial" panose="020B0604020202020204" pitchFamily="34" charset="0"/>
            </a:endParaRPr>
          </a:p>
        </p:txBody>
      </p:sp>
    </p:spTree>
    <p:extLst>
      <p:ext uri="{BB962C8B-B14F-4D97-AF65-F5344CB8AC3E}">
        <p14:creationId xmlns:p14="http://schemas.microsoft.com/office/powerpoint/2010/main" val="413561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3" descr="C:\Users\scoulman\Local Documents\SRA\Digital Graphics\Powerpoint\SRASlides\Images\Portrait\OldColleg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9650" y="0"/>
            <a:ext cx="305434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TextBox 2"/>
          <p:cNvSpPr txBox="1">
            <a:spLocks noChangeArrowheads="1"/>
          </p:cNvSpPr>
          <p:nvPr/>
        </p:nvSpPr>
        <p:spPr bwMode="auto">
          <a:xfrm>
            <a:off x="187325" y="550110"/>
            <a:ext cx="547273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800" b="1" dirty="0">
                <a:solidFill>
                  <a:schemeClr val="bg1"/>
                </a:solidFill>
                <a:cs typeface="Arial" panose="020B0604020202020204" pitchFamily="34" charset="0"/>
              </a:rPr>
              <a:t>Assessing your application</a:t>
            </a:r>
          </a:p>
        </p:txBody>
      </p:sp>
      <p:sp>
        <p:nvSpPr>
          <p:cNvPr id="25606" name="TextBox 3"/>
          <p:cNvSpPr txBox="1">
            <a:spLocks noChangeArrowheads="1"/>
          </p:cNvSpPr>
          <p:nvPr/>
        </p:nvSpPr>
        <p:spPr bwMode="auto">
          <a:xfrm>
            <a:off x="187325" y="1295731"/>
            <a:ext cx="34131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400" dirty="0">
                <a:solidFill>
                  <a:schemeClr val="bg1"/>
                </a:solidFill>
                <a:cs typeface="Arial" panose="020B0604020202020204" pitchFamily="34" charset="0"/>
              </a:rPr>
              <a:t>Screening</a:t>
            </a:r>
          </a:p>
        </p:txBody>
      </p:sp>
      <p:sp>
        <p:nvSpPr>
          <p:cNvPr id="25607" name="TextBox 3"/>
          <p:cNvSpPr txBox="1">
            <a:spLocks noChangeArrowheads="1"/>
          </p:cNvSpPr>
          <p:nvPr/>
        </p:nvSpPr>
        <p:spPr bwMode="auto">
          <a:xfrm>
            <a:off x="6934200" y="5943600"/>
            <a:ext cx="22574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2200" b="1">
                <a:solidFill>
                  <a:srgbClr val="FFFFFF"/>
                </a:solidFill>
                <a:ea typeface="ＭＳ Ｐゴシック" panose="020B0600070205080204" pitchFamily="34" charset="-128"/>
              </a:rPr>
              <a:t>www.ed.ac.uk</a:t>
            </a:r>
          </a:p>
        </p:txBody>
      </p:sp>
      <p:sp>
        <p:nvSpPr>
          <p:cNvPr id="25608" name="TextBox 3"/>
          <p:cNvSpPr txBox="1">
            <a:spLocks noChangeArrowheads="1"/>
          </p:cNvSpPr>
          <p:nvPr/>
        </p:nvSpPr>
        <p:spPr bwMode="auto">
          <a:xfrm>
            <a:off x="7439025" y="6297613"/>
            <a:ext cx="22558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400" b="1">
                <a:solidFill>
                  <a:srgbClr val="FFFFFF"/>
                </a:solidFill>
                <a:ea typeface="ＭＳ Ｐゴシック" panose="020B0600070205080204" pitchFamily="34" charset="-128"/>
              </a:rPr>
              <a:t>applyedinburgh</a:t>
            </a:r>
          </a:p>
        </p:txBody>
      </p:sp>
      <p:pic>
        <p:nvPicPr>
          <p:cNvPr id="25610" name="Picture 2" descr="C:\Users\scoulman\Local Documents\SRA\Digital Graphics\Powerpoint\SRASlides\Logo\Twitter_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72338" y="6356350"/>
            <a:ext cx="2238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1" name="Picture 3" descr="C:\Users\scoulman\Local Documents\SRA\Digital Graphics\Powerpoint\SRASlides\Logo\Facebook-ico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9925" y="6356350"/>
            <a:ext cx="223838"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5"/>
          <p:cNvSpPr txBox="1">
            <a:spLocks noChangeArrowheads="1"/>
          </p:cNvSpPr>
          <p:nvPr/>
        </p:nvSpPr>
        <p:spPr bwMode="auto">
          <a:xfrm>
            <a:off x="110488" y="2564904"/>
            <a:ext cx="5922180" cy="39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GB" altLang="en-US" sz="1400" dirty="0">
                <a:solidFill>
                  <a:schemeClr val="bg1"/>
                </a:solidFill>
              </a:rPr>
              <a:t>Our team check all the applications to make sure they meet the entry requirements before all are assessed by two members of staff independently </a:t>
            </a:r>
          </a:p>
          <a:p>
            <a:pPr marL="0" indent="0" eaLnBrk="1" hangingPunct="1">
              <a:spcBef>
                <a:spcPct val="0"/>
              </a:spcBef>
              <a:buNone/>
            </a:pPr>
            <a:endParaRPr lang="en-GB" altLang="en-US" sz="1400" dirty="0">
              <a:solidFill>
                <a:schemeClr val="bg1"/>
              </a:solidFill>
            </a:endParaRPr>
          </a:p>
          <a:p>
            <a:pPr eaLnBrk="1" hangingPunct="1">
              <a:spcBef>
                <a:spcPct val="0"/>
              </a:spcBef>
            </a:pPr>
            <a:r>
              <a:rPr lang="en-GB" altLang="en-US" sz="1400" dirty="0">
                <a:solidFill>
                  <a:schemeClr val="bg1"/>
                </a:solidFill>
              </a:rPr>
              <a:t>If we need clarification of any details or missing information we will contact you through EUCLID for further information.</a:t>
            </a:r>
          </a:p>
          <a:p>
            <a:pPr marL="0" indent="0" eaLnBrk="1" hangingPunct="1">
              <a:spcBef>
                <a:spcPct val="0"/>
              </a:spcBef>
              <a:buNone/>
            </a:pPr>
            <a:endParaRPr lang="en-GB" altLang="en-US" sz="1400" dirty="0">
              <a:solidFill>
                <a:schemeClr val="bg1"/>
              </a:solidFill>
              <a:cs typeface="Arial" panose="020B0604020202020204" pitchFamily="34" charset="0"/>
            </a:endParaRPr>
          </a:p>
          <a:p>
            <a:pPr eaLnBrk="1" hangingPunct="1">
              <a:spcBef>
                <a:spcPct val="0"/>
              </a:spcBef>
            </a:pPr>
            <a:r>
              <a:rPr lang="en-GB" altLang="en-US" sz="1400" dirty="0">
                <a:solidFill>
                  <a:schemeClr val="bg1"/>
                </a:solidFill>
                <a:cs typeface="Arial" panose="020B0604020202020204" pitchFamily="34" charset="0"/>
              </a:rPr>
              <a:t>Euclid sends automated emails so please regularly check your EUCLID portal for updates and requests for </a:t>
            </a:r>
            <a:r>
              <a:rPr lang="en-GB" altLang="en-US" sz="1400" dirty="0" smtClean="0">
                <a:solidFill>
                  <a:schemeClr val="bg1"/>
                </a:solidFill>
                <a:cs typeface="Arial" panose="020B0604020202020204" pitchFamily="34" charset="0"/>
              </a:rPr>
              <a:t>information</a:t>
            </a:r>
          </a:p>
          <a:p>
            <a:pPr eaLnBrk="1" hangingPunct="1">
              <a:spcBef>
                <a:spcPct val="0"/>
              </a:spcBef>
            </a:pPr>
            <a:endParaRPr lang="en-GB" altLang="en-US" sz="1400" dirty="0">
              <a:solidFill>
                <a:schemeClr val="bg1"/>
              </a:solidFill>
              <a:cs typeface="Arial" panose="020B0604020202020204" pitchFamily="34" charset="0"/>
            </a:endParaRPr>
          </a:p>
          <a:p>
            <a:pPr eaLnBrk="1" hangingPunct="1">
              <a:spcBef>
                <a:spcPct val="0"/>
              </a:spcBef>
            </a:pPr>
            <a:r>
              <a:rPr lang="en-GB" altLang="en-US" sz="1400" dirty="0" smtClean="0">
                <a:solidFill>
                  <a:schemeClr val="bg1"/>
                </a:solidFill>
                <a:cs typeface="Arial" panose="020B0604020202020204" pitchFamily="34" charset="0"/>
              </a:rPr>
              <a:t>Please ensure your academic referee provides us with ‘predicted’ final grades if you have yet to sit your final examinations.  ‘Predicted’ final grades are the grades your academic referee thinks you will be able to achieve in your final exams based on how well you have performed in each subject up to that point.</a:t>
            </a:r>
            <a:endParaRPr lang="en-GB" altLang="en-US" sz="1400" dirty="0">
              <a:solidFill>
                <a:schemeClr val="bg1"/>
              </a:solidFill>
              <a:cs typeface="Arial" panose="020B0604020202020204" pitchFamily="34" charset="0"/>
            </a:endParaRPr>
          </a:p>
          <a:p>
            <a:pPr eaLnBrk="1" hangingPunct="1">
              <a:spcBef>
                <a:spcPct val="0"/>
              </a:spcBef>
            </a:pPr>
            <a:endParaRPr lang="en-GB" altLang="en-US" sz="1400" dirty="0">
              <a:solidFill>
                <a:schemeClr val="bg1"/>
              </a:solidFill>
              <a:cs typeface="Arial" panose="020B0604020202020204" pitchFamily="34" charset="0"/>
            </a:endParaRPr>
          </a:p>
          <a:p>
            <a:pPr marL="0" indent="0" eaLnBrk="1" hangingPunct="1">
              <a:spcBef>
                <a:spcPct val="0"/>
              </a:spcBef>
              <a:buNone/>
            </a:pPr>
            <a:endParaRPr lang="en-GB" altLang="en-US" sz="2400" dirty="0">
              <a:solidFill>
                <a:schemeClr val="bg1"/>
              </a:solidFill>
              <a:cs typeface="Arial" panose="020B0604020202020204" pitchFamily="34" charset="0"/>
            </a:endParaRPr>
          </a:p>
        </p:txBody>
      </p:sp>
      <p:pic>
        <p:nvPicPr>
          <p:cNvPr id="14" name="Picture 13" descr="A picture containing sitting, dark, red, room&#10;&#10;Description automatically generated">
            <a:extLst>
              <a:ext uri="{FF2B5EF4-FFF2-40B4-BE49-F238E27FC236}">
                <a16:creationId xmlns:a16="http://schemas.microsoft.com/office/drawing/2014/main" id="{A4FA8078-58A8-4AFB-9233-086BA7E2195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41954" y="147388"/>
            <a:ext cx="2949740" cy="674552"/>
          </a:xfrm>
          <a:prstGeom prst="rect">
            <a:avLst/>
          </a:prstGeom>
        </p:spPr>
      </p:pic>
      <p:sp>
        <p:nvSpPr>
          <p:cNvPr id="15" name="TextBox 2"/>
          <p:cNvSpPr txBox="1">
            <a:spLocks noChangeArrowheads="1"/>
          </p:cNvSpPr>
          <p:nvPr/>
        </p:nvSpPr>
        <p:spPr bwMode="auto">
          <a:xfrm>
            <a:off x="6899302" y="734075"/>
            <a:ext cx="23108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600" b="1" dirty="0" smtClean="0">
                <a:solidFill>
                  <a:schemeClr val="bg1"/>
                </a:solidFill>
                <a:cs typeface="Arial" panose="020B0604020202020204" pitchFamily="34" charset="0"/>
              </a:rPr>
              <a:t>Biomedical Sciences</a:t>
            </a:r>
            <a:endParaRPr lang="en-GB" altLang="en-US" sz="1600" b="1" dirty="0">
              <a:solidFill>
                <a:schemeClr val="bg1"/>
              </a:solidFill>
              <a:cs typeface="Arial" panose="020B0604020202020204" pitchFamily="34" charset="0"/>
            </a:endParaRPr>
          </a:p>
        </p:txBody>
      </p:sp>
    </p:spTree>
    <p:extLst>
      <p:ext uri="{BB962C8B-B14F-4D97-AF65-F5344CB8AC3E}">
        <p14:creationId xmlns:p14="http://schemas.microsoft.com/office/powerpoint/2010/main" val="602808328"/>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Custom 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FFFF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 template_blank_Sept2014.potx" id="{C32ED5BA-33DA-424B-8B30-9612114E468C}" vid="{8A588515-B906-4162-B265-19C86721B549}"/>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 template_blank_Sept2014</Template>
  <TotalTime>1532</TotalTime>
  <Words>1681</Words>
  <Application>Microsoft Office PowerPoint</Application>
  <PresentationFormat>On-screen Show (4:3)</PresentationFormat>
  <Paragraphs>217</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ＭＳ Ｐゴシック</vt:lpstr>
      <vt:lpstr>Arial</vt:lpstr>
      <vt:lpstr>Calibri</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Edinburgh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ROWSON Emma</dc:creator>
  <cp:lastModifiedBy>CLARK Debbie</cp:lastModifiedBy>
  <cp:revision>149</cp:revision>
  <cp:lastPrinted>2016-08-01T15:58:29Z</cp:lastPrinted>
  <dcterms:created xsi:type="dcterms:W3CDTF">2016-02-24T16:15:03Z</dcterms:created>
  <dcterms:modified xsi:type="dcterms:W3CDTF">2020-07-01T08:14:02Z</dcterms:modified>
</cp:coreProperties>
</file>