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4" r:id="rId6"/>
    <p:sldId id="265" r:id="rId7"/>
    <p:sldId id="263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491"/>
  </p:normalViewPr>
  <p:slideViewPr>
    <p:cSldViewPr snapToGrid="0" snapToObjects="1">
      <p:cViewPr varScale="1">
        <p:scale>
          <a:sx n="65" d="100"/>
          <a:sy n="65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7AE3-561E-BE42-B977-1A4EA1C68540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89DD8-6054-A04F-A915-A741D60F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5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89DD8-6054-A04F-A915-A741D60F6C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Drivers of inequality = department journal club on a Friday afternoon. Could disproportionately affect women so long as women are doing more school pick ups.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89DD8-6054-A04F-A915-A741D60F6C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10/30/2018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medicine-vet-medicine/edinburgh-medical-school/athena-swan" TargetMode="External"/><Relationship Id="rId2" Type="http://schemas.openxmlformats.org/officeDocument/2006/relationships/hyperlink" Target="http://www.dart.ed.ac.u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87058-6826-A54E-ADD9-C92720247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Swan in Athena SWAN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1F8DC-D5B0-AC49-9671-0C79E7F0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1226687" cy="363651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i="1" dirty="0"/>
              <a:t>A peek under the surface</a:t>
            </a:r>
          </a:p>
          <a:p>
            <a:pPr marL="0" indent="0" algn="r">
              <a:buNone/>
            </a:pPr>
            <a:endParaRPr lang="en-US" sz="3600" i="1" dirty="0"/>
          </a:p>
          <a:p>
            <a:pPr marL="0" indent="0" algn="r">
              <a:buNone/>
            </a:pPr>
            <a:endParaRPr lang="en-US" sz="3600" i="1" dirty="0"/>
          </a:p>
          <a:p>
            <a:pPr marL="0" indent="0" algn="r">
              <a:buNone/>
            </a:pPr>
            <a:r>
              <a:rPr lang="en-US" sz="3600" i="1" dirty="0"/>
              <a:t>Sue Fletcher-Watson</a:t>
            </a:r>
          </a:p>
          <a:p>
            <a:pPr marL="0" indent="0" algn="r">
              <a:buNone/>
            </a:pPr>
            <a:r>
              <a:rPr lang="en-US" sz="3600" i="1" dirty="0"/>
              <a:t>September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83FF8-E69C-1647-9AF4-70AD2591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2719" y="803868"/>
            <a:ext cx="3992680" cy="894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F0A5A2-8EAD-A642-B228-8714E8AF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626" y="2040352"/>
            <a:ext cx="2147773" cy="11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1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BB81-2C8C-7342-8B7A-626CEC0A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3819F-C8AD-4D45-BC19-FA3FE16C5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41143"/>
          </a:xfrm>
        </p:spPr>
        <p:txBody>
          <a:bodyPr>
            <a:normAutofit/>
          </a:bodyPr>
          <a:lstStyle/>
          <a:p>
            <a:r>
              <a:rPr lang="en-US" sz="2000" dirty="0"/>
              <a:t>Developmental psychologist, research on (atypical) development</a:t>
            </a:r>
          </a:p>
          <a:p>
            <a:r>
              <a:rPr lang="en-US" sz="2000" dirty="0"/>
              <a:t>Edinburgh Scientific Academic Track: Chancellor’s Fellow, 10 years post-PhD</a:t>
            </a:r>
          </a:p>
          <a:p>
            <a:r>
              <a:rPr lang="en-US" sz="2000" dirty="0"/>
              <a:t>Run a lab with 14 members: PhD students, RAs, post-docs</a:t>
            </a:r>
          </a:p>
          <a:p>
            <a:r>
              <a:rPr lang="en-US" sz="2000" dirty="0"/>
              <a:t>Chair of the Athena Swan </a:t>
            </a:r>
            <a:r>
              <a:rPr lang="en-US" sz="2000" i="1" dirty="0"/>
              <a:t>Careers, Equality and Progression</a:t>
            </a:r>
            <a:r>
              <a:rPr lang="en-US" sz="2000" dirty="0"/>
              <a:t> sub-committee for </a:t>
            </a:r>
            <a:r>
              <a:rPr lang="en-US" sz="2000" i="1" dirty="0"/>
              <a:t>Clinical Sciences </a:t>
            </a:r>
            <a:r>
              <a:rPr lang="en-US" sz="2000" dirty="0"/>
              <a:t>and</a:t>
            </a:r>
            <a:r>
              <a:rPr lang="en-US" sz="2000" i="1" dirty="0"/>
              <a:t> </a:t>
            </a:r>
            <a:r>
              <a:rPr lang="en-US" sz="2000" i="1" dirty="0" err="1"/>
              <a:t>MolGenPop</a:t>
            </a:r>
            <a:endParaRPr lang="en-US" sz="2000" i="1" dirty="0"/>
          </a:p>
          <a:p>
            <a:r>
              <a:rPr lang="en-US" sz="2000" dirty="0"/>
              <a:t>Flexible working: mother of two kids, 7 and 9 years old</a:t>
            </a:r>
          </a:p>
          <a:p>
            <a:r>
              <a:rPr lang="en-US" sz="2000" dirty="0"/>
              <a:t>Partner working in academia</a:t>
            </a:r>
          </a:p>
          <a:p>
            <a:r>
              <a:rPr lang="en-US" sz="2000" dirty="0"/>
              <a:t>Founder of </a:t>
            </a:r>
            <a:r>
              <a:rPr lang="en-US" sz="2000" dirty="0" err="1"/>
              <a:t>SuperTroop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7CF78D-E249-E649-BBC3-25A63BD69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031265" y="150311"/>
            <a:ext cx="2857213" cy="21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7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2147D2-7D8F-0D46-9A38-7DBDF7BFA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94"/>
          <a:stretch/>
        </p:blipFill>
        <p:spPr>
          <a:xfrm>
            <a:off x="599685" y="591273"/>
            <a:ext cx="3046611" cy="19813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496550-3C64-194B-B460-9FD5E3BD0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061" y="290426"/>
            <a:ext cx="3571143" cy="3875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A24569-AA1A-0B44-AB9C-D1086DC1F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396" y="1556542"/>
            <a:ext cx="3478404" cy="2314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D977B-C7D2-F24F-BFDF-4537DC373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9" y="4379390"/>
            <a:ext cx="2987281" cy="20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1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D83971-EA11-8041-B9DC-DB7737ECA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911" y="226685"/>
            <a:ext cx="2016814" cy="136670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20861A8-B324-2246-B1AF-885D4DB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challenges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E6E0B5-B3F8-094C-8391-0E126C8AD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071" y="2204542"/>
            <a:ext cx="5185873" cy="3638763"/>
          </a:xfrm>
        </p:spPr>
        <p:txBody>
          <a:bodyPr/>
          <a:lstStyle/>
          <a:p>
            <a:r>
              <a:rPr lang="en-US" sz="2400" dirty="0"/>
              <a:t>Juggling work and family</a:t>
            </a:r>
          </a:p>
          <a:p>
            <a:r>
              <a:rPr lang="en-US" sz="2400" dirty="0"/>
              <a:t>Fixed-term contracts</a:t>
            </a:r>
          </a:p>
          <a:p>
            <a:r>
              <a:rPr lang="en-US" sz="2400" dirty="0"/>
              <a:t>Rejection at work</a:t>
            </a:r>
          </a:p>
          <a:p>
            <a:r>
              <a:rPr lang="en-US" sz="2400" dirty="0"/>
              <a:t>Lab growth and well-being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151EEB-D165-7345-B80E-DBE3DBC5E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0844" y="2007875"/>
            <a:ext cx="6526061" cy="3638764"/>
          </a:xfrm>
        </p:spPr>
        <p:txBody>
          <a:bodyPr>
            <a:normAutofit/>
          </a:bodyPr>
          <a:lstStyle/>
          <a:p>
            <a:r>
              <a:rPr lang="en-US" sz="2400" dirty="0"/>
              <a:t>Supportive spouse (who changed jobs)</a:t>
            </a:r>
          </a:p>
          <a:p>
            <a:r>
              <a:rPr lang="en-US" sz="2400" dirty="0"/>
              <a:t>Passion + I guess you just get used to it?</a:t>
            </a:r>
          </a:p>
          <a:p>
            <a:r>
              <a:rPr lang="en-US" sz="2400" dirty="0"/>
              <a:t>Supportive team</a:t>
            </a:r>
          </a:p>
          <a:p>
            <a:r>
              <a:rPr lang="en-US" sz="2400" dirty="0"/>
              <a:t>Code of conduct, evolving practices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8BA8823-DAEE-854F-98E8-C750C1A81B8C}"/>
              </a:ext>
            </a:extLst>
          </p:cNvPr>
          <p:cNvSpPr txBox="1">
            <a:spLocks/>
          </p:cNvSpPr>
          <p:nvPr/>
        </p:nvSpPr>
        <p:spPr>
          <a:xfrm>
            <a:off x="470071" y="5223353"/>
            <a:ext cx="10715671" cy="7900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Are these gendered issues?</a:t>
            </a:r>
          </a:p>
        </p:txBody>
      </p:sp>
      <p:pic>
        <p:nvPicPr>
          <p:cNvPr id="1026" name="Picture 2" descr="Image result for show me the data">
            <a:extLst>
              <a:ext uri="{FF2B5EF4-FFF2-40B4-BE49-F238E27FC236}">
                <a16:creationId xmlns:a16="http://schemas.microsoft.com/office/drawing/2014/main" id="{8031CFAA-A38C-9C45-B67B-F324C449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012" y="4963352"/>
            <a:ext cx="1509772" cy="175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4FD8-8165-8A40-98D9-3D6928D3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 goals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79A6D9-87A0-E340-9ED3-95DF58B5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71" y="2059448"/>
            <a:ext cx="11085533" cy="4366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00" b="1" i="1" dirty="0">
                <a:solidFill>
                  <a:srgbClr val="FFC000"/>
                </a:solidFill>
              </a:rPr>
              <a:t>Goal</a:t>
            </a:r>
            <a:r>
              <a:rPr lang="en-US" sz="1900" i="1" dirty="0"/>
              <a:t>: to identify challenges and provide solutions in career development, that allow each person to meet their professional goals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rgbClr val="FFC000"/>
                </a:solidFill>
              </a:rPr>
              <a:t>Gender imbalance is</a:t>
            </a:r>
          </a:p>
          <a:p>
            <a:r>
              <a:rPr lang="en-US" sz="1900" i="1" dirty="0"/>
              <a:t>a sign that processes might not be as equal as we’d like </a:t>
            </a:r>
          </a:p>
          <a:p>
            <a:r>
              <a:rPr lang="en-US" sz="1900" i="1" dirty="0"/>
              <a:t>a failure to cultivate a strong, diverse workforce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rgbClr val="FFC000"/>
                </a:solidFill>
              </a:rPr>
              <a:t>Solutions</a:t>
            </a:r>
          </a:p>
          <a:p>
            <a:r>
              <a:rPr lang="en-US" sz="1900" i="1" dirty="0"/>
              <a:t>Identify potential sources of bias / drivers of inequality and eliminate these</a:t>
            </a:r>
          </a:p>
          <a:p>
            <a:r>
              <a:rPr lang="en-US" sz="1900" i="1" dirty="0"/>
              <a:t>Correction against outside forces: e.g. gendered expectations; role modelling</a:t>
            </a:r>
          </a:p>
          <a:p>
            <a:pPr marL="0" indent="0">
              <a:buNone/>
            </a:pPr>
            <a:r>
              <a:rPr lang="en-US" sz="1900" b="1" i="1" dirty="0">
                <a:solidFill>
                  <a:srgbClr val="FFC000"/>
                </a:solidFill>
              </a:rPr>
              <a:t>What does success look like?</a:t>
            </a:r>
          </a:p>
          <a:p>
            <a:r>
              <a:rPr lang="en-US" sz="1900" i="1" dirty="0"/>
              <a:t>Diversity, but not adherence to rigid targets</a:t>
            </a:r>
          </a:p>
          <a:p>
            <a:r>
              <a:rPr lang="en-US" sz="1900" i="1" dirty="0"/>
              <a:t>People are happy and confident at work</a:t>
            </a:r>
          </a:p>
        </p:txBody>
      </p:sp>
    </p:spTree>
    <p:extLst>
      <p:ext uri="{BB962C8B-B14F-4D97-AF65-F5344CB8AC3E}">
        <p14:creationId xmlns:p14="http://schemas.microsoft.com/office/powerpoint/2010/main" val="36477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44FD8-8165-8A40-98D9-3D6928D3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 achievements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79A6D9-87A0-E340-9ED3-95DF58B5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2222287"/>
            <a:ext cx="11085533" cy="3636511"/>
          </a:xfrm>
        </p:spPr>
        <p:txBody>
          <a:bodyPr>
            <a:normAutofit/>
          </a:bodyPr>
          <a:lstStyle/>
          <a:p>
            <a:r>
              <a:rPr lang="en-US" sz="2400" dirty="0"/>
              <a:t>Egalitarian promotions process (on the whole)</a:t>
            </a:r>
          </a:p>
          <a:p>
            <a:r>
              <a:rPr lang="en-US" sz="2400" dirty="0"/>
              <a:t>Checklists to support better recruitment and P&amp;DR processes</a:t>
            </a:r>
          </a:p>
          <a:p>
            <a:r>
              <a:rPr lang="en-US" sz="2400" dirty="0"/>
              <a:t>Paternity leave extension &amp; encouraging uptake</a:t>
            </a:r>
          </a:p>
          <a:p>
            <a:r>
              <a:rPr lang="en-US" sz="2400" dirty="0"/>
              <a:t>Good gender balance in postgraduate taught and research </a:t>
            </a:r>
            <a:r>
              <a:rPr lang="en-US" sz="2400" dirty="0" err="1"/>
              <a:t>programmes</a:t>
            </a:r>
            <a:r>
              <a:rPr lang="en-US" sz="2400" dirty="0"/>
              <a:t>, including staff scholarship scheme</a:t>
            </a:r>
          </a:p>
          <a:p>
            <a:r>
              <a:rPr lang="en-US" sz="2400" dirty="0"/>
              <a:t>Effective mentoring scheme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8014E3-F173-0842-B3F2-B0D3D4ED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803" y="306102"/>
            <a:ext cx="3292605" cy="12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9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4D094-AD8B-AB4A-A1D0-A23753D29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CEP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72FF42-FBE1-1A47-9CAB-96216DF8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222287"/>
            <a:ext cx="5471185" cy="4165813"/>
          </a:xfrm>
        </p:spPr>
        <p:txBody>
          <a:bodyPr/>
          <a:lstStyle/>
          <a:p>
            <a:r>
              <a:rPr lang="en-US" dirty="0"/>
              <a:t>Buy-in, reporting and preaching to the choir</a:t>
            </a:r>
          </a:p>
          <a:p>
            <a:r>
              <a:rPr lang="en-US" dirty="0"/>
              <a:t>Gender imbalances at the highest grades: what do they mean?</a:t>
            </a:r>
          </a:p>
          <a:p>
            <a:r>
              <a:rPr lang="en-US" dirty="0"/>
              <a:t>Reaching out to under-served groups</a:t>
            </a:r>
          </a:p>
          <a:p>
            <a:pPr lvl="1"/>
            <a:r>
              <a:rPr lang="en-US" dirty="0"/>
              <a:t>Clinical academics</a:t>
            </a:r>
          </a:p>
          <a:p>
            <a:pPr lvl="1"/>
            <a:r>
              <a:rPr lang="en-US" dirty="0"/>
              <a:t>Professional services</a:t>
            </a:r>
          </a:p>
          <a:p>
            <a:r>
              <a:rPr lang="en-US" dirty="0"/>
              <a:t>Exploring gender balance during the PhD pathway</a:t>
            </a:r>
          </a:p>
          <a:p>
            <a:r>
              <a:rPr lang="en-US" dirty="0"/>
              <a:t>Intersectionality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33EDA-9135-6943-98E9-457ADA6E5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485811"/>
            <a:ext cx="5194583" cy="3638764"/>
          </a:xfrm>
        </p:spPr>
        <p:txBody>
          <a:bodyPr/>
          <a:lstStyle/>
          <a:p>
            <a:r>
              <a:rPr lang="en-US" dirty="0"/>
              <a:t>Events like this + local champions</a:t>
            </a:r>
          </a:p>
          <a:p>
            <a:r>
              <a:rPr lang="en-US" dirty="0"/>
              <a:t>Understanding top-level promotions &amp; eliminating sources of bias</a:t>
            </a:r>
          </a:p>
          <a:p>
            <a:r>
              <a:rPr lang="en-US" dirty="0"/>
              <a:t>CEP membership</a:t>
            </a:r>
          </a:p>
          <a:p>
            <a:pPr lvl="1"/>
            <a:r>
              <a:rPr lang="en-US" dirty="0"/>
              <a:t>Recruiting mentors</a:t>
            </a:r>
          </a:p>
          <a:p>
            <a:pPr lvl="1"/>
            <a:r>
              <a:rPr lang="en-US" dirty="0"/>
              <a:t>Workshop on barriers &amp; solutions</a:t>
            </a:r>
          </a:p>
          <a:p>
            <a:r>
              <a:rPr lang="en-US" dirty="0"/>
              <a:t>Data on PhD interview, supervision and viva panels</a:t>
            </a:r>
          </a:p>
          <a:p>
            <a:r>
              <a:rPr lang="en-US" dirty="0"/>
              <a:t>Cross-talk with other staff networks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195C6-D19E-9B42-A3F5-6469B80C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725" y="180074"/>
            <a:ext cx="1534425" cy="153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9B12-47E6-C648-BE08-184092D7A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90" b="23962"/>
          <a:stretch/>
        </p:blipFill>
        <p:spPr>
          <a:xfrm>
            <a:off x="7312760" y="180074"/>
            <a:ext cx="2948839" cy="15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9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105E-C39B-DA4E-98DB-D36AB04D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22849-D4AF-1C45-9404-7B7947882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937500" cy="992599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www.dart.ed.ac.uk</a:t>
            </a:r>
            <a:r>
              <a:rPr lang="en-US" dirty="0">
                <a:solidFill>
                  <a:srgbClr val="FFC000"/>
                </a:solidFill>
              </a:rPr>
              <a:t>			@SueReviews</a:t>
            </a:r>
          </a:p>
          <a:p>
            <a:pPr algn="l"/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https://www.ed.ac.uk/medicine-vet-medicine/edinburgh-medical-school/athena-swan</a:t>
            </a:r>
            <a:r>
              <a:rPr lang="en-US" dirty="0">
                <a:solidFill>
                  <a:srgbClr val="FFC000"/>
                </a:solidFill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0CFD5-E628-9342-9872-A5C5994F6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08861"/>
            <a:ext cx="2711450" cy="1781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3B0F0-F520-DD48-AF2C-D73520DBBA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74" y="2324100"/>
            <a:ext cx="2935945" cy="2096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85C659-E084-B04E-BFF0-A808198092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4400" y="308860"/>
            <a:ext cx="3136900" cy="17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F79A-F076-8244-9F88-33092C90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DART Code of Conduct</a:t>
            </a:r>
            <a:br>
              <a:rPr lang="en-GB" dirty="0"/>
            </a:br>
            <a:r>
              <a:rPr lang="en-GB" i="1" dirty="0"/>
              <a:t>principles for a happy workplace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52B4-1EB7-534A-AB56-7140F11C3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3" y="1991638"/>
            <a:ext cx="11260899" cy="4534421"/>
          </a:xfrm>
        </p:spPr>
        <p:txBody>
          <a:bodyPr>
            <a:normAutofit fontScale="62500" lnSpcReduction="20000"/>
          </a:bodyPr>
          <a:lstStyle/>
          <a:p>
            <a:r>
              <a:rPr lang="en-GB" sz="2900" b="1" dirty="0">
                <a:solidFill>
                  <a:srgbClr val="FFC000"/>
                </a:solidFill>
              </a:rPr>
              <a:t> Be kind </a:t>
            </a:r>
          </a:p>
          <a:p>
            <a:pPr marL="0" indent="0">
              <a:buNone/>
            </a:pPr>
            <a:r>
              <a:rPr lang="en-GB" sz="2600" i="1" dirty="0"/>
              <a:t>At the DART lab we value camaraderie. Be generous to each other, and to everyone we encounter in our work. </a:t>
            </a:r>
            <a:endParaRPr lang="en-GB" sz="2600" dirty="0"/>
          </a:p>
          <a:p>
            <a:pPr lvl="0"/>
            <a:r>
              <a:rPr lang="en-GB" sz="2900" b="1" dirty="0">
                <a:solidFill>
                  <a:srgbClr val="FFC000"/>
                </a:solidFill>
              </a:rPr>
              <a:t>Be inclusive </a:t>
            </a:r>
          </a:p>
          <a:p>
            <a:pPr marL="0" indent="0">
              <a:buNone/>
            </a:pPr>
            <a:r>
              <a:rPr lang="en-GB" sz="2600" i="1" dirty="0"/>
              <a:t>Educate yourself to recognise and accept differences between people. Try not to rush to judgement, make assumptions or impose your personal norms. </a:t>
            </a:r>
            <a:endParaRPr lang="en-GB" sz="2600" dirty="0"/>
          </a:p>
          <a:p>
            <a:pPr lvl="0"/>
            <a:r>
              <a:rPr lang="en-GB" sz="2900" b="1" dirty="0">
                <a:solidFill>
                  <a:srgbClr val="FFC000"/>
                </a:solidFill>
              </a:rPr>
              <a:t>Ask for help</a:t>
            </a:r>
          </a:p>
          <a:p>
            <a:pPr marL="0" indent="0">
              <a:buNone/>
            </a:pPr>
            <a:r>
              <a:rPr lang="en-GB" sz="2600" i="1" dirty="0"/>
              <a:t>Our workplace is a safe space to be vulnerable, and to learn new things. Be attentive to what other people need from you. </a:t>
            </a:r>
            <a:endParaRPr lang="en-GB" sz="2600" dirty="0"/>
          </a:p>
          <a:p>
            <a:pPr lvl="0"/>
            <a:r>
              <a:rPr lang="en-GB" sz="2900" b="1" dirty="0">
                <a:solidFill>
                  <a:srgbClr val="FFC000"/>
                </a:solidFill>
              </a:rPr>
              <a:t>Share</a:t>
            </a:r>
            <a:r>
              <a:rPr lang="en-GB" sz="2600" dirty="0"/>
              <a:t> </a:t>
            </a:r>
          </a:p>
          <a:p>
            <a:pPr marL="0" indent="0">
              <a:buNone/>
            </a:pPr>
            <a:r>
              <a:rPr lang="en-GB" sz="2600" i="1" dirty="0"/>
              <a:t>Share your knowledge - explain things to each other patiently. Take care of our shared spaces and resources. </a:t>
            </a:r>
            <a:endParaRPr lang="en-GB" sz="2600" dirty="0"/>
          </a:p>
          <a:p>
            <a:pPr lvl="0"/>
            <a:r>
              <a:rPr lang="en-GB" sz="2900" b="1" dirty="0">
                <a:solidFill>
                  <a:srgbClr val="FFC000"/>
                </a:solidFill>
              </a:rPr>
              <a:t>It’s OK to say no</a:t>
            </a:r>
          </a:p>
          <a:p>
            <a:pPr marL="0" indent="0">
              <a:buNone/>
            </a:pPr>
            <a:r>
              <a:rPr lang="en-GB" sz="2600" i="1" dirty="0"/>
              <a:t>Try to make your requests reasonable, and don’t trespass on others’ goodwill. Feel free to say No when you need to focus on your own work, your family &amp; friends, or yourself. </a:t>
            </a:r>
            <a:endParaRPr lang="en-GB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9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253</TotalTime>
  <Words>380</Words>
  <Application>Microsoft Office PowerPoint</Application>
  <PresentationFormat>Widescreen</PresentationFormat>
  <Paragraphs>73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2</vt:lpstr>
      <vt:lpstr>Quotable</vt:lpstr>
      <vt:lpstr>The Swan in Athena SWAN</vt:lpstr>
      <vt:lpstr>Who am I?</vt:lpstr>
      <vt:lpstr>PowerPoint Presentation</vt:lpstr>
      <vt:lpstr>Personal challenges</vt:lpstr>
      <vt:lpstr>CEP goals</vt:lpstr>
      <vt:lpstr>CEP achievements</vt:lpstr>
      <vt:lpstr>CEP challenges</vt:lpstr>
      <vt:lpstr>Thank you</vt:lpstr>
      <vt:lpstr>The DART Code of Conduct principles for a happy workplace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THOMSON Adrian</cp:lastModifiedBy>
  <cp:revision>49</cp:revision>
  <dcterms:created xsi:type="dcterms:W3CDTF">2018-09-19T07:05:15Z</dcterms:created>
  <dcterms:modified xsi:type="dcterms:W3CDTF">2018-10-30T13:05:09Z</dcterms:modified>
</cp:coreProperties>
</file>