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1" r:id="rId5"/>
    <p:sldId id="262" r:id="rId6"/>
    <p:sldId id="257" r:id="rId7"/>
    <p:sldId id="258" r:id="rId8"/>
    <p:sldId id="265" r:id="rId9"/>
    <p:sldId id="268" r:id="rId10"/>
    <p:sldId id="266" r:id="rId11"/>
    <p:sldId id="267" r:id="rId12"/>
    <p:sldId id="272" r:id="rId13"/>
    <p:sldId id="269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02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24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50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34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94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55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91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1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47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0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78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D837-BD47-428F-97AE-996C3C9C5196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D37C-59F3-4F52-A33F-2E4D16B971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99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and costs of always saying yes: my career story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000" dirty="0"/>
              <a:t>Emily Sena</a:t>
            </a:r>
          </a:p>
          <a:p>
            <a:r>
              <a:rPr lang="en-GB" dirty="0"/>
              <a:t>@</a:t>
            </a:r>
            <a:r>
              <a:rPr lang="en-GB" dirty="0" err="1"/>
              <a:t>drEmilySena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8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so much        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didn’t understand the black box that is academic promotion</a:t>
            </a:r>
          </a:p>
          <a:p>
            <a:r>
              <a:rPr lang="en-GB" dirty="0"/>
              <a:t>FOMO</a:t>
            </a:r>
          </a:p>
          <a:p>
            <a:r>
              <a:rPr lang="en-GB" dirty="0"/>
              <a:t>Scared of letting people down</a:t>
            </a:r>
          </a:p>
          <a:p>
            <a:r>
              <a:rPr lang="en-GB" dirty="0"/>
              <a:t>As a black woman, I feel like I have to work harder to represent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77" r="51449"/>
          <a:stretch/>
        </p:blipFill>
        <p:spPr>
          <a:xfrm>
            <a:off x="3859440" y="365126"/>
            <a:ext cx="1006679" cy="112871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87" y="4633698"/>
            <a:ext cx="5696745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to say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Mentorship</a:t>
            </a:r>
          </a:p>
          <a:p>
            <a:pPr lvl="1"/>
            <a:r>
              <a:rPr lang="en-GB" dirty="0"/>
              <a:t>Malcolm Macleod, Siddharthan </a:t>
            </a:r>
            <a:r>
              <a:rPr lang="en-GB" dirty="0" err="1"/>
              <a:t>Chandran</a:t>
            </a:r>
            <a:r>
              <a:rPr lang="en-GB" dirty="0"/>
              <a:t>, Hilary Critchley, Moira Whyte, Catriona Maccallum</a:t>
            </a:r>
          </a:p>
          <a:p>
            <a:r>
              <a:rPr lang="en-GB" dirty="0"/>
              <a:t>Compromise/learning your value</a:t>
            </a:r>
          </a:p>
          <a:p>
            <a:pPr lvl="1"/>
            <a:r>
              <a:rPr lang="en-GB" dirty="0"/>
              <a:t>Things can be on your terms</a:t>
            </a:r>
          </a:p>
          <a:p>
            <a:r>
              <a:rPr lang="en-GB" dirty="0"/>
              <a:t>Science citizenship is important but so is self preservation and balance</a:t>
            </a:r>
          </a:p>
          <a:p>
            <a:r>
              <a:rPr lang="en-GB" dirty="0"/>
              <a:t>You know your limits bests</a:t>
            </a:r>
          </a:p>
          <a:p>
            <a:pPr lvl="1"/>
            <a:r>
              <a:rPr lang="en-GB" dirty="0"/>
              <a:t>You will be asked until you say no!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814"/>
          <a:stretch/>
        </p:blipFill>
        <p:spPr>
          <a:xfrm>
            <a:off x="4226918" y="463550"/>
            <a:ext cx="1120886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saying         is not easy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0" y="1690689"/>
            <a:ext cx="6386025" cy="4040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814"/>
          <a:stretch/>
        </p:blipFill>
        <p:spPr>
          <a:xfrm>
            <a:off x="3046509" y="463551"/>
            <a:ext cx="1120886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important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Offered a PI position in Berlin</a:t>
            </a:r>
          </a:p>
          <a:p>
            <a:pPr lvl="1"/>
            <a:r>
              <a:rPr lang="en-GB" dirty="0"/>
              <a:t>Independence</a:t>
            </a:r>
          </a:p>
          <a:p>
            <a:pPr lvl="1"/>
            <a:r>
              <a:rPr lang="en-GB" dirty="0"/>
              <a:t>Research team</a:t>
            </a:r>
          </a:p>
          <a:p>
            <a:pPr lvl="1"/>
            <a:r>
              <a:rPr lang="en-GB" dirty="0"/>
              <a:t>Generous package</a:t>
            </a:r>
          </a:p>
          <a:p>
            <a:pPr lvl="1"/>
            <a:r>
              <a:rPr lang="en-GB" dirty="0"/>
              <a:t>City that I love</a:t>
            </a:r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Opted for</a:t>
            </a:r>
          </a:p>
          <a:p>
            <a:pPr lvl="1"/>
            <a:r>
              <a:rPr lang="en-GB" dirty="0"/>
              <a:t>A city I love more</a:t>
            </a:r>
          </a:p>
          <a:p>
            <a:pPr lvl="1"/>
            <a:r>
              <a:rPr lang="en-GB" dirty="0"/>
              <a:t>Research environment most suited to me</a:t>
            </a:r>
          </a:p>
          <a:p>
            <a:pPr lvl="1"/>
            <a:r>
              <a:rPr lang="en-GB" dirty="0"/>
              <a:t>A happy home life</a:t>
            </a:r>
          </a:p>
          <a:p>
            <a:pPr lvl="1"/>
            <a:r>
              <a:rPr lang="en-GB" dirty="0"/>
              <a:t>No security (post-doc)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814"/>
          <a:stretch/>
        </p:blipFill>
        <p:spPr>
          <a:xfrm>
            <a:off x="3765523" y="463550"/>
            <a:ext cx="1120886" cy="1128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966" y="2294314"/>
            <a:ext cx="1507980" cy="1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Sometimes           offers better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Stroke Association funded senior lectureship</a:t>
            </a:r>
          </a:p>
          <a:p>
            <a:pPr lvl="1"/>
            <a:r>
              <a:rPr lang="en-GB" dirty="0"/>
              <a:t>Stay in Edinburgh</a:t>
            </a:r>
          </a:p>
          <a:p>
            <a:pPr lvl="1"/>
            <a:r>
              <a:rPr lang="en-GB" dirty="0"/>
              <a:t>Advance my career</a:t>
            </a:r>
          </a:p>
          <a:p>
            <a:pPr lvl="1"/>
            <a:r>
              <a:rPr lang="en-GB" dirty="0"/>
              <a:t>Settled and happy home life </a:t>
            </a:r>
          </a:p>
          <a:p>
            <a:r>
              <a:rPr lang="en-AU"/>
              <a:t>Support from CCBS</a:t>
            </a:r>
            <a:r>
              <a:rPr lang="en-AU" dirty="0"/>
              <a:t>, Cathy Abbott</a:t>
            </a:r>
          </a:p>
          <a:p>
            <a:r>
              <a:rPr lang="en-GB" dirty="0"/>
              <a:t>22 support letters from my network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aa98b7f0-c549-4f50-825b-bad23d5ba369@eurprd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 b="11011"/>
          <a:stretch/>
        </p:blipFill>
        <p:spPr bwMode="auto">
          <a:xfrm>
            <a:off x="6366680" y="2458988"/>
            <a:ext cx="2416449" cy="37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814"/>
          <a:stretch/>
        </p:blipFill>
        <p:spPr>
          <a:xfrm>
            <a:off x="3358199" y="463550"/>
            <a:ext cx="1120886" cy="11287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9" y="4563686"/>
            <a:ext cx="5407773" cy="12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were far too many yeses</a:t>
            </a:r>
          </a:p>
          <a:p>
            <a:pPr lvl="1"/>
            <a:r>
              <a:rPr lang="en-GB" dirty="0"/>
              <a:t>Clear long term benefits (seat at the table</a:t>
            </a:r>
            <a:r>
              <a:rPr lang="en-GB"/>
              <a:t>, support)</a:t>
            </a:r>
            <a:endParaRPr lang="en-GB" dirty="0"/>
          </a:p>
          <a:p>
            <a:r>
              <a:rPr lang="en-GB" dirty="0"/>
              <a:t>Not black and white </a:t>
            </a:r>
          </a:p>
          <a:p>
            <a:pPr lvl="1"/>
            <a:r>
              <a:rPr lang="en-GB" dirty="0"/>
              <a:t>Negotiate and control</a:t>
            </a:r>
          </a:p>
          <a:p>
            <a:r>
              <a:rPr lang="en-GB" dirty="0"/>
              <a:t>Prioritisation is key</a:t>
            </a:r>
          </a:p>
          <a:p>
            <a:r>
              <a:rPr lang="en-GB" dirty="0"/>
              <a:t>Time to resign from some boards</a:t>
            </a:r>
          </a:p>
          <a:p>
            <a:r>
              <a:rPr lang="en-GB" dirty="0"/>
              <a:t>Objective for 2019 – 6 external talks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1997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31427" y="3999057"/>
            <a:ext cx="2220330" cy="3139184"/>
          </a:xfrm>
          <a:prstGeom prst="rect">
            <a:avLst/>
          </a:prstGeom>
        </p:spPr>
      </p:pic>
      <p:pic>
        <p:nvPicPr>
          <p:cNvPr id="7" name="Picture 2" descr="D:\image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t="12494" r="3371"/>
          <a:stretch>
            <a:fillRect/>
          </a:stretch>
        </p:blipFill>
        <p:spPr bwMode="auto">
          <a:xfrm>
            <a:off x="1462347" y="4458484"/>
            <a:ext cx="2827020" cy="22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34653" r="30364" b="18707"/>
          <a:stretch/>
        </p:blipFill>
        <p:spPr>
          <a:xfrm>
            <a:off x="1862049" y="1438102"/>
            <a:ext cx="4974745" cy="30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bit about me….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5507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Senior lecturer (tenure-track post)</a:t>
            </a:r>
          </a:p>
          <a:p>
            <a:r>
              <a:rPr lang="en-GB" dirty="0"/>
              <a:t>Meta-research scientist</a:t>
            </a:r>
          </a:p>
          <a:p>
            <a:pPr lvl="1"/>
            <a:r>
              <a:rPr lang="en-GB" dirty="0"/>
              <a:t>I research </a:t>
            </a:r>
            <a:r>
              <a:rPr lang="en-GB" dirty="0" err="1"/>
              <a:t>research</a:t>
            </a:r>
            <a:r>
              <a:rPr lang="en-GB" dirty="0"/>
              <a:t> practices to inform evidence-based improvement strategies</a:t>
            </a:r>
          </a:p>
          <a:p>
            <a:pPr lvl="1"/>
            <a:r>
              <a:rPr lang="en-GB" dirty="0"/>
              <a:t>Focus on animal models of human diseases (stroke)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considered saying </a:t>
            </a:r>
          </a:p>
          <a:p>
            <a:r>
              <a:rPr lang="en-GB" dirty="0"/>
              <a:t>Black women in academia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17" y="3991176"/>
            <a:ext cx="1065617" cy="8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70643" y="4054184"/>
            <a:ext cx="1871116" cy="774586"/>
            <a:chOff x="5803186" y="3939976"/>
            <a:chExt cx="2641263" cy="1138074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7157762" y="3939977"/>
              <a:ext cx="1286687" cy="1138073"/>
              <a:chOff x="4595609" y="4303427"/>
              <a:chExt cx="581638" cy="51445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469" t="70910" r="27946"/>
              <a:stretch/>
            </p:blipFill>
            <p:spPr>
              <a:xfrm>
                <a:off x="4641669" y="4303427"/>
                <a:ext cx="535578" cy="51445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595609" y="4303427"/>
                <a:ext cx="139518" cy="146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803186" y="3939976"/>
              <a:ext cx="1252224" cy="1138074"/>
              <a:chOff x="3831771" y="3605349"/>
              <a:chExt cx="566059" cy="51445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81" t="70910" r="48533"/>
              <a:stretch/>
            </p:blipFill>
            <p:spPr>
              <a:xfrm>
                <a:off x="3831771" y="3605349"/>
                <a:ext cx="566058" cy="514458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319452" y="3605349"/>
                <a:ext cx="78378" cy="115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Right Arrow 11"/>
          <p:cNvSpPr/>
          <p:nvPr/>
        </p:nvSpPr>
        <p:spPr>
          <a:xfrm>
            <a:off x="3982629" y="4276617"/>
            <a:ext cx="477112" cy="28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0814"/>
          <a:stretch/>
        </p:blipFill>
        <p:spPr>
          <a:xfrm>
            <a:off x="3788478" y="4828770"/>
            <a:ext cx="671263" cy="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OTLSHAPE_T_f85aec30e5f64a9584e76fd70b1a9ab1_HorizontalConnector1"/>
          <p:cNvCxnSpPr/>
          <p:nvPr>
            <p:custDataLst>
              <p:tags r:id="rId2"/>
            </p:custDataLst>
          </p:nvPr>
        </p:nvCxnSpPr>
        <p:spPr>
          <a:xfrm>
            <a:off x="756190" y="4932585"/>
            <a:ext cx="739918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OTLSHAPE_T_c2f2fe6c9496435c95fafe549bb51b49_HorizontalConnector1"/>
          <p:cNvCxnSpPr/>
          <p:nvPr>
            <p:custDataLst>
              <p:tags r:id="rId3"/>
            </p:custDataLst>
          </p:nvPr>
        </p:nvCxnSpPr>
        <p:spPr>
          <a:xfrm>
            <a:off x="796132" y="4692491"/>
            <a:ext cx="592565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OTLSHAPE_T_f6bcf2a0a79744d0b8029ea45e39cfe4_HorizontalConnector1"/>
          <p:cNvCxnSpPr/>
          <p:nvPr>
            <p:custDataLst>
              <p:tags r:id="rId4"/>
            </p:custDataLst>
          </p:nvPr>
        </p:nvCxnSpPr>
        <p:spPr>
          <a:xfrm>
            <a:off x="690404" y="4492466"/>
            <a:ext cx="474151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OTLSHAPE_T_87eb1a45e3924e8aaa6430be901e9d74_HorizontalConnector1"/>
          <p:cNvCxnSpPr/>
          <p:nvPr>
            <p:custDataLst>
              <p:tags r:id="rId5"/>
            </p:custDataLst>
          </p:nvPr>
        </p:nvCxnSpPr>
        <p:spPr>
          <a:xfrm>
            <a:off x="471043" y="4292441"/>
            <a:ext cx="435068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OTLSHAPE_T_01dde905d91d433cb7eb4730d2f7a83a_HorizontalConnector1"/>
          <p:cNvCxnSpPr/>
          <p:nvPr>
            <p:custDataLst>
              <p:tags r:id="rId6"/>
            </p:custDataLst>
          </p:nvPr>
        </p:nvCxnSpPr>
        <p:spPr>
          <a:xfrm>
            <a:off x="273273" y="4092416"/>
            <a:ext cx="254120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OTLSHAPE_T_1a01c5c5686145c48d21af1684c7bed9_HorizontalConnector1"/>
          <p:cNvCxnSpPr/>
          <p:nvPr>
            <p:custDataLst>
              <p:tags r:id="rId7"/>
            </p:custDataLst>
          </p:nvPr>
        </p:nvCxnSpPr>
        <p:spPr>
          <a:xfrm>
            <a:off x="549021" y="3892391"/>
            <a:ext cx="47258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TLSHAPE_TB_00000000000000000000000000000000_LeftEndCaps"/>
          <p:cNvSpPr txBox="1"/>
          <p:nvPr>
            <p:custDataLst>
              <p:tags r:id="rId8"/>
            </p:custDataLst>
          </p:nvPr>
        </p:nvSpPr>
        <p:spPr>
          <a:xfrm>
            <a:off x="238349" y="3182251"/>
            <a:ext cx="338298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AU" sz="1350" b="1" spc="-28">
                <a:solidFill>
                  <a:schemeClr val="accent2"/>
                </a:solidFill>
                <a:latin typeface="Calibri" panose="020F0502020204030204" pitchFamily="34" charset="0"/>
              </a:rPr>
              <a:t>2001</a:t>
            </a:r>
          </a:p>
        </p:txBody>
      </p:sp>
      <p:sp>
        <p:nvSpPr>
          <p:cNvPr id="228" name="OTLSHAPE_TB_00000000000000000000000000000000_RightEndCaps"/>
          <p:cNvSpPr txBox="1"/>
          <p:nvPr>
            <p:custDataLst>
              <p:tags r:id="rId9"/>
            </p:custDataLst>
          </p:nvPr>
        </p:nvSpPr>
        <p:spPr>
          <a:xfrm>
            <a:off x="8558500" y="3182251"/>
            <a:ext cx="338298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AU" sz="1350" b="1" spc="-28">
                <a:solidFill>
                  <a:schemeClr val="accent2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229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700024" y="3143250"/>
            <a:ext cx="7753350" cy="28575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30" name="OTLSHAPE_TB_00000000000000000000000000000000_ElapsedTime"/>
          <p:cNvSpPr/>
          <p:nvPr>
            <p:custDataLst>
              <p:tags r:id="rId11"/>
            </p:custDataLst>
          </p:nvPr>
        </p:nvSpPr>
        <p:spPr>
          <a:xfrm>
            <a:off x="700024" y="3371850"/>
            <a:ext cx="7629525" cy="5715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31" name="OTLSHAPE_TB_00000000000000000000000000000000_TodayMarkerShape"/>
          <p:cNvSpPr/>
          <p:nvPr>
            <p:custDataLst>
              <p:tags r:id="rId12"/>
            </p:custDataLst>
          </p:nvPr>
        </p:nvSpPr>
        <p:spPr>
          <a:xfrm>
            <a:off x="8280342" y="3429000"/>
            <a:ext cx="85725" cy="9525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32" name="OTLSHAPE_TB_00000000000000000000000000000000_TodayMarkerText"/>
          <p:cNvSpPr txBox="1"/>
          <p:nvPr>
            <p:custDataLst>
              <p:tags r:id="rId13"/>
            </p:custDataLst>
          </p:nvPr>
        </p:nvSpPr>
        <p:spPr>
          <a:xfrm>
            <a:off x="8184398" y="3524772"/>
            <a:ext cx="279564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AU" sz="900" spc="-9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233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747649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2001</a:t>
            </a:r>
          </a:p>
        </p:txBody>
      </p:sp>
      <p:cxnSp>
        <p:nvCxnSpPr>
          <p:cNvPr id="234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1559939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TLSHAPE_TB_00000000000000000000000000000000_TimescaleInterval2"/>
          <p:cNvSpPr txBox="1"/>
          <p:nvPr>
            <p:custDataLst>
              <p:tags r:id="rId16"/>
            </p:custDataLst>
          </p:nvPr>
        </p:nvSpPr>
        <p:spPr>
          <a:xfrm>
            <a:off x="1607565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2003</a:t>
            </a:r>
          </a:p>
        </p:txBody>
      </p:sp>
      <p:cxnSp>
        <p:nvCxnSpPr>
          <p:cNvPr id="236" name="OTLSHAPE_TB_00000000000000000000000000000000_Separator2"/>
          <p:cNvCxnSpPr/>
          <p:nvPr>
            <p:custDataLst>
              <p:tags r:id="rId17"/>
            </p:custDataLst>
          </p:nvPr>
        </p:nvCxnSpPr>
        <p:spPr>
          <a:xfrm>
            <a:off x="2421033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TLSHAPE_TB_00000000000000000000000000000000_TimescaleInterval3"/>
          <p:cNvSpPr txBox="1"/>
          <p:nvPr>
            <p:custDataLst>
              <p:tags r:id="rId18"/>
            </p:custDataLst>
          </p:nvPr>
        </p:nvSpPr>
        <p:spPr>
          <a:xfrm>
            <a:off x="2468659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2005</a:t>
            </a:r>
          </a:p>
        </p:txBody>
      </p:sp>
      <p:cxnSp>
        <p:nvCxnSpPr>
          <p:cNvPr id="238" name="OTLSHAPE_TB_00000000000000000000000000000000_Separator3"/>
          <p:cNvCxnSpPr/>
          <p:nvPr>
            <p:custDataLst>
              <p:tags r:id="rId19"/>
            </p:custDataLst>
          </p:nvPr>
        </p:nvCxnSpPr>
        <p:spPr>
          <a:xfrm>
            <a:off x="3280949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TLSHAPE_TB_00000000000000000000000000000000_TimescaleInterval4"/>
          <p:cNvSpPr txBox="1"/>
          <p:nvPr>
            <p:custDataLst>
              <p:tags r:id="rId20"/>
            </p:custDataLst>
          </p:nvPr>
        </p:nvSpPr>
        <p:spPr>
          <a:xfrm>
            <a:off x="3328574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</a:p>
        </p:txBody>
      </p:sp>
      <p:cxnSp>
        <p:nvCxnSpPr>
          <p:cNvPr id="240" name="OTLSHAPE_TB_00000000000000000000000000000000_Separator4"/>
          <p:cNvCxnSpPr/>
          <p:nvPr>
            <p:custDataLst>
              <p:tags r:id="rId21"/>
            </p:custDataLst>
          </p:nvPr>
        </p:nvCxnSpPr>
        <p:spPr>
          <a:xfrm>
            <a:off x="4142042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TLSHAPE_TB_00000000000000000000000000000000_TimescaleInterval5"/>
          <p:cNvSpPr txBox="1"/>
          <p:nvPr>
            <p:custDataLst>
              <p:tags r:id="rId22"/>
            </p:custDataLst>
          </p:nvPr>
        </p:nvSpPr>
        <p:spPr>
          <a:xfrm>
            <a:off x="4189668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</a:p>
        </p:txBody>
      </p:sp>
      <p:cxnSp>
        <p:nvCxnSpPr>
          <p:cNvPr id="242" name="OTLSHAPE_TB_00000000000000000000000000000000_Separator5"/>
          <p:cNvCxnSpPr/>
          <p:nvPr>
            <p:custDataLst>
              <p:tags r:id="rId23"/>
            </p:custDataLst>
          </p:nvPr>
        </p:nvCxnSpPr>
        <p:spPr>
          <a:xfrm>
            <a:off x="5001958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TLSHAPE_TB_00000000000000000000000000000000_TimescaleInterval6"/>
          <p:cNvSpPr txBox="1"/>
          <p:nvPr>
            <p:custDataLst>
              <p:tags r:id="rId24"/>
            </p:custDataLst>
          </p:nvPr>
        </p:nvSpPr>
        <p:spPr>
          <a:xfrm>
            <a:off x="5049583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2011</a:t>
            </a:r>
          </a:p>
        </p:txBody>
      </p:sp>
      <p:cxnSp>
        <p:nvCxnSpPr>
          <p:cNvPr id="244" name="OTLSHAPE_TB_00000000000000000000000000000000_Separator6"/>
          <p:cNvCxnSpPr/>
          <p:nvPr>
            <p:custDataLst>
              <p:tags r:id="rId25"/>
            </p:custDataLst>
          </p:nvPr>
        </p:nvCxnSpPr>
        <p:spPr>
          <a:xfrm>
            <a:off x="5863052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TLSHAPE_TB_00000000000000000000000000000000_TimescaleInterval7"/>
          <p:cNvSpPr txBox="1"/>
          <p:nvPr>
            <p:custDataLst>
              <p:tags r:id="rId26"/>
            </p:custDataLst>
          </p:nvPr>
        </p:nvSpPr>
        <p:spPr>
          <a:xfrm>
            <a:off x="5910677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2013</a:t>
            </a:r>
          </a:p>
        </p:txBody>
      </p:sp>
      <p:cxnSp>
        <p:nvCxnSpPr>
          <p:cNvPr id="246" name="OTLSHAPE_TB_00000000000000000000000000000000_Separator7"/>
          <p:cNvCxnSpPr/>
          <p:nvPr>
            <p:custDataLst>
              <p:tags r:id="rId27"/>
            </p:custDataLst>
          </p:nvPr>
        </p:nvCxnSpPr>
        <p:spPr>
          <a:xfrm>
            <a:off x="6722967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OTLSHAPE_TB_00000000000000000000000000000000_TimescaleInterval8"/>
          <p:cNvSpPr txBox="1"/>
          <p:nvPr>
            <p:custDataLst>
              <p:tags r:id="rId28"/>
            </p:custDataLst>
          </p:nvPr>
        </p:nvSpPr>
        <p:spPr>
          <a:xfrm>
            <a:off x="6770593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</a:p>
        </p:txBody>
      </p:sp>
      <p:cxnSp>
        <p:nvCxnSpPr>
          <p:cNvPr id="248" name="OTLSHAPE_TB_00000000000000000000000000000000_Separator8"/>
          <p:cNvCxnSpPr/>
          <p:nvPr>
            <p:custDataLst>
              <p:tags r:id="rId29"/>
            </p:custDataLst>
          </p:nvPr>
        </p:nvCxnSpPr>
        <p:spPr>
          <a:xfrm>
            <a:off x="7584060" y="3209925"/>
            <a:ext cx="0" cy="1524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TLSHAPE_TB_00000000000000000000000000000000_TimescaleInterval9"/>
          <p:cNvSpPr txBox="1"/>
          <p:nvPr>
            <p:custDataLst>
              <p:tags r:id="rId30"/>
            </p:custDataLst>
          </p:nvPr>
        </p:nvSpPr>
        <p:spPr>
          <a:xfrm>
            <a:off x="7631686" y="3216355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AU" sz="900" spc="-15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256" name="OTLSHAPE_T_1a01c5c5686145c48d21af1684c7bed9_Shape"/>
          <p:cNvSpPr/>
          <p:nvPr>
            <p:custDataLst>
              <p:tags r:id="rId31"/>
            </p:custDataLst>
          </p:nvPr>
        </p:nvSpPr>
        <p:spPr>
          <a:xfrm>
            <a:off x="1021609" y="3816191"/>
            <a:ext cx="16002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57" name="OTLSHAPE_T_1a01c5c5686145c48d21af1684c7bed9_ShapePercentage" hidden="1"/>
          <p:cNvSpPr/>
          <p:nvPr>
            <p:custDataLst>
              <p:tags r:id="rId32"/>
            </p:custDataLst>
          </p:nvPr>
        </p:nvSpPr>
        <p:spPr>
          <a:xfrm>
            <a:off x="1021609" y="381619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58" name="OTLSHAPE_T_1a01c5c5686145c48d21af1684c7bed9_Duration" hidden="1"/>
          <p:cNvSpPr txBox="1"/>
          <p:nvPr>
            <p:custDataLst>
              <p:tags r:id="rId33"/>
            </p:custDataLst>
          </p:nvPr>
        </p:nvSpPr>
        <p:spPr>
          <a:xfrm>
            <a:off x="0" y="3873899"/>
            <a:ext cx="3905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AU" sz="750">
                <a:solidFill>
                  <a:schemeClr val="accent2"/>
                </a:solidFill>
                <a:latin typeface="Calibri" panose="020F0502020204030204" pitchFamily="34" charset="0"/>
              </a:rPr>
              <a:t>1357 days</a:t>
            </a:r>
          </a:p>
        </p:txBody>
      </p:sp>
      <p:sp>
        <p:nvSpPr>
          <p:cNvPr id="259" name="OTLSHAPE_T_1a01c5c5686145c48d21af1684c7bed9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3932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60" name="OTLSHAPE_T_1a01c5c5686145c48d21af1684c7bed9_StartDate" hidden="1"/>
          <p:cNvSpPr txBox="1"/>
          <p:nvPr>
            <p:custDataLst>
              <p:tags r:id="rId35"/>
            </p:custDataLst>
          </p:nvPr>
        </p:nvSpPr>
        <p:spPr>
          <a:xfrm>
            <a:off x="0" y="3932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1" name="OTLSHAPE_T_1a01c5c5686145c48d21af1684c7bed9_EndDate" hidden="1"/>
          <p:cNvSpPr txBox="1"/>
          <p:nvPr>
            <p:custDataLst>
              <p:tags r:id="rId36"/>
            </p:custDataLst>
          </p:nvPr>
        </p:nvSpPr>
        <p:spPr>
          <a:xfrm>
            <a:off x="0" y="39324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3" name="OTLSHAPE_T_1a01c5c5686145c48d21af1684c7bed9_Title"/>
          <p:cNvSpPr txBox="1"/>
          <p:nvPr>
            <p:custDataLst>
              <p:tags r:id="rId37"/>
            </p:custDataLst>
          </p:nvPr>
        </p:nvSpPr>
        <p:spPr>
          <a:xfrm>
            <a:off x="95250" y="3828913"/>
            <a:ext cx="457200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AU" sz="825" b="1" spc="-3">
                <a:solidFill>
                  <a:schemeClr val="dk1"/>
                </a:solidFill>
                <a:latin typeface="Calibri" panose="020F0502020204030204" pitchFamily="34" charset="0"/>
              </a:rPr>
              <a:t>Bsc (Hons)</a:t>
            </a:r>
          </a:p>
        </p:txBody>
      </p:sp>
      <p:sp>
        <p:nvSpPr>
          <p:cNvPr id="264" name="OTLSHAPE_T_01dde905d91d433cb7eb4730d2f7a83a_Shape"/>
          <p:cNvSpPr/>
          <p:nvPr>
            <p:custDataLst>
              <p:tags r:id="rId38"/>
            </p:custDataLst>
          </p:nvPr>
        </p:nvSpPr>
        <p:spPr>
          <a:xfrm>
            <a:off x="2814474" y="4016216"/>
            <a:ext cx="2009775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65" name="OTLSHAPE_T_01dde905d91d433cb7eb4730d2f7a83a_ShapePercentage" hidden="1"/>
          <p:cNvSpPr/>
          <p:nvPr>
            <p:custDataLst>
              <p:tags r:id="rId39"/>
            </p:custDataLst>
          </p:nvPr>
        </p:nvSpPr>
        <p:spPr>
          <a:xfrm>
            <a:off x="2814474" y="4016216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66" name="OTLSHAPE_T_01dde905d91d433cb7eb4730d2f7a83a_Duration" hidden="1"/>
          <p:cNvSpPr txBox="1"/>
          <p:nvPr>
            <p:custDataLst>
              <p:tags r:id="rId40"/>
            </p:custDataLst>
          </p:nvPr>
        </p:nvSpPr>
        <p:spPr>
          <a:xfrm>
            <a:off x="0" y="4073924"/>
            <a:ext cx="3905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AU" sz="750">
                <a:solidFill>
                  <a:schemeClr val="accent2"/>
                </a:solidFill>
                <a:latin typeface="Calibri" panose="020F0502020204030204" pitchFamily="34" charset="0"/>
              </a:rPr>
              <a:t>1703 days</a:t>
            </a:r>
          </a:p>
        </p:txBody>
      </p:sp>
      <p:sp>
        <p:nvSpPr>
          <p:cNvPr id="267" name="OTLSHAPE_T_01dde905d91d433cb7eb4730d2f7a83a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132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68" name="OTLSHAPE_T_01dde905d91d433cb7eb4730d2f7a83a_StartDate" hidden="1"/>
          <p:cNvSpPr txBox="1"/>
          <p:nvPr>
            <p:custDataLst>
              <p:tags r:id="rId42"/>
            </p:custDataLst>
          </p:nvPr>
        </p:nvSpPr>
        <p:spPr>
          <a:xfrm>
            <a:off x="0" y="4132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9" name="OTLSHAPE_T_01dde905d91d433cb7eb4730d2f7a83a_EndDate" hidden="1"/>
          <p:cNvSpPr txBox="1"/>
          <p:nvPr>
            <p:custDataLst>
              <p:tags r:id="rId43"/>
            </p:custDataLst>
          </p:nvPr>
        </p:nvSpPr>
        <p:spPr>
          <a:xfrm>
            <a:off x="0" y="41324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1" name="OTLSHAPE_T_01dde905d91d433cb7eb4730d2f7a83a_Title"/>
          <p:cNvSpPr txBox="1"/>
          <p:nvPr>
            <p:custDataLst>
              <p:tags r:id="rId44"/>
            </p:custDataLst>
          </p:nvPr>
        </p:nvSpPr>
        <p:spPr>
          <a:xfrm>
            <a:off x="95250" y="4028938"/>
            <a:ext cx="18097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AU" sz="825" b="1" spc="-9">
                <a:solidFill>
                  <a:schemeClr val="dk1"/>
                </a:solidFill>
                <a:latin typeface="Calibri" panose="020F0502020204030204" pitchFamily="34" charset="0"/>
              </a:rPr>
              <a:t>PhD</a:t>
            </a:r>
          </a:p>
        </p:txBody>
      </p:sp>
      <p:sp>
        <p:nvSpPr>
          <p:cNvPr id="272" name="OTLSHAPE_T_87eb1a45e3924e8aaa6430be901e9d74_Shape"/>
          <p:cNvSpPr/>
          <p:nvPr>
            <p:custDataLst>
              <p:tags r:id="rId45"/>
            </p:custDataLst>
          </p:nvPr>
        </p:nvSpPr>
        <p:spPr>
          <a:xfrm>
            <a:off x="4821729" y="4216241"/>
            <a:ext cx="619125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73" name="OTLSHAPE_T_87eb1a45e3924e8aaa6430be901e9d74_ShapePercentage" hidden="1"/>
          <p:cNvSpPr/>
          <p:nvPr>
            <p:custDataLst>
              <p:tags r:id="rId46"/>
            </p:custDataLst>
          </p:nvPr>
        </p:nvSpPr>
        <p:spPr>
          <a:xfrm>
            <a:off x="4821729" y="421624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74" name="OTLSHAPE_T_87eb1a45e3924e8aaa6430be901e9d74_Duration" hidden="1"/>
          <p:cNvSpPr txBox="1"/>
          <p:nvPr>
            <p:custDataLst>
              <p:tags r:id="rId47"/>
            </p:custDataLst>
          </p:nvPr>
        </p:nvSpPr>
        <p:spPr>
          <a:xfrm>
            <a:off x="0" y="4216667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AU" sz="750">
                <a:solidFill>
                  <a:schemeClr val="accent2"/>
                </a:solidFill>
                <a:latin typeface="Calibri" panose="020F0502020204030204" pitchFamily="34" charset="0"/>
              </a:rPr>
              <a:t>519 days</a:t>
            </a:r>
          </a:p>
        </p:txBody>
      </p:sp>
      <p:sp>
        <p:nvSpPr>
          <p:cNvPr id="275" name="OTLSHAPE_T_87eb1a45e3924e8aaa6430be901e9d74_TextPercentage" hidden="1"/>
          <p:cNvSpPr txBox="1"/>
          <p:nvPr>
            <p:custDataLst>
              <p:tags r:id="rId48"/>
            </p:custDataLst>
          </p:nvPr>
        </p:nvSpPr>
        <p:spPr>
          <a:xfrm>
            <a:off x="0" y="4332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76" name="OTLSHAPE_T_87eb1a45e3924e8aaa6430be901e9d74_StartDate" hidden="1"/>
          <p:cNvSpPr txBox="1"/>
          <p:nvPr>
            <p:custDataLst>
              <p:tags r:id="rId49"/>
            </p:custDataLst>
          </p:nvPr>
        </p:nvSpPr>
        <p:spPr>
          <a:xfrm>
            <a:off x="0" y="4332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7" name="OTLSHAPE_T_87eb1a45e3924e8aaa6430be901e9d74_EndDate" hidden="1"/>
          <p:cNvSpPr txBox="1"/>
          <p:nvPr>
            <p:custDataLst>
              <p:tags r:id="rId50"/>
            </p:custDataLst>
          </p:nvPr>
        </p:nvSpPr>
        <p:spPr>
          <a:xfrm>
            <a:off x="0" y="433251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9" name="OTLSHAPE_T_87eb1a45e3924e8aaa6430be901e9d74_Title"/>
          <p:cNvSpPr txBox="1"/>
          <p:nvPr>
            <p:custDataLst>
              <p:tags r:id="rId51"/>
            </p:custDataLst>
          </p:nvPr>
        </p:nvSpPr>
        <p:spPr>
          <a:xfrm>
            <a:off x="95250" y="4228963"/>
            <a:ext cx="381000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AU" sz="825" b="1" spc="-8" dirty="0">
                <a:solidFill>
                  <a:schemeClr val="dk1"/>
                </a:solidFill>
                <a:latin typeface="Calibri" panose="020F0502020204030204" pitchFamily="34" charset="0"/>
              </a:rPr>
              <a:t>Post-doc</a:t>
            </a:r>
          </a:p>
        </p:txBody>
      </p:sp>
      <p:sp>
        <p:nvSpPr>
          <p:cNvPr id="280" name="OTLSHAPE_T_f6bcf2a0a79744d0b8029ea45e39cfe4_Shape"/>
          <p:cNvSpPr/>
          <p:nvPr>
            <p:custDataLst>
              <p:tags r:id="rId52"/>
            </p:custDataLst>
          </p:nvPr>
        </p:nvSpPr>
        <p:spPr>
          <a:xfrm>
            <a:off x="5431916" y="4416266"/>
            <a:ext cx="12954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81" name="OTLSHAPE_T_f6bcf2a0a79744d0b8029ea45e39cfe4_ShapePercentage" hidden="1"/>
          <p:cNvSpPr/>
          <p:nvPr>
            <p:custDataLst>
              <p:tags r:id="rId53"/>
            </p:custDataLst>
          </p:nvPr>
        </p:nvSpPr>
        <p:spPr>
          <a:xfrm>
            <a:off x="5431916" y="4416266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82" name="OTLSHAPE_T_f6bcf2a0a79744d0b8029ea45e39cfe4_Duration" hidden="1"/>
          <p:cNvSpPr txBox="1"/>
          <p:nvPr>
            <p:custDataLst>
              <p:tags r:id="rId54"/>
            </p:custDataLst>
          </p:nvPr>
        </p:nvSpPr>
        <p:spPr>
          <a:xfrm>
            <a:off x="0" y="4473974"/>
            <a:ext cx="3905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AU" sz="750">
                <a:solidFill>
                  <a:schemeClr val="accent2"/>
                </a:solidFill>
                <a:latin typeface="Calibri" panose="020F0502020204030204" pitchFamily="34" charset="0"/>
              </a:rPr>
              <a:t>1096 days</a:t>
            </a:r>
          </a:p>
        </p:txBody>
      </p:sp>
      <p:sp>
        <p:nvSpPr>
          <p:cNvPr id="283" name="OTLSHAPE_T_f6bcf2a0a79744d0b8029ea45e39cfe4_TextPercentage" hidden="1"/>
          <p:cNvSpPr txBox="1"/>
          <p:nvPr>
            <p:custDataLst>
              <p:tags r:id="rId55"/>
            </p:custDataLst>
          </p:nvPr>
        </p:nvSpPr>
        <p:spPr>
          <a:xfrm>
            <a:off x="0" y="45325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84" name="OTLSHAPE_T_f6bcf2a0a79744d0b8029ea45e39cfe4_StartDate" hidden="1"/>
          <p:cNvSpPr txBox="1"/>
          <p:nvPr>
            <p:custDataLst>
              <p:tags r:id="rId56"/>
            </p:custDataLst>
          </p:nvPr>
        </p:nvSpPr>
        <p:spPr>
          <a:xfrm>
            <a:off x="0" y="45325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5" name="OTLSHAPE_T_f6bcf2a0a79744d0b8029ea45e39cfe4_EndDate" hidden="1"/>
          <p:cNvSpPr txBox="1"/>
          <p:nvPr>
            <p:custDataLst>
              <p:tags r:id="rId57"/>
            </p:custDataLst>
          </p:nvPr>
        </p:nvSpPr>
        <p:spPr>
          <a:xfrm>
            <a:off x="0" y="453253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7" name="OTLSHAPE_T_f6bcf2a0a79744d0b8029ea45e39cfe4_Title"/>
          <p:cNvSpPr txBox="1"/>
          <p:nvPr>
            <p:custDataLst>
              <p:tags r:id="rId58"/>
            </p:custDataLst>
          </p:nvPr>
        </p:nvSpPr>
        <p:spPr>
          <a:xfrm>
            <a:off x="95250" y="4428988"/>
            <a:ext cx="60007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AU" sz="825" b="1" spc="-5" dirty="0">
                <a:solidFill>
                  <a:schemeClr val="dk1"/>
                </a:solidFill>
                <a:latin typeface="Calibri" panose="020F0502020204030204" pitchFamily="34" charset="0"/>
              </a:rPr>
              <a:t>Split post-doc</a:t>
            </a:r>
          </a:p>
        </p:txBody>
      </p:sp>
      <p:sp>
        <p:nvSpPr>
          <p:cNvPr id="288" name="OTLSHAPE_T_c2f2fe6c9496435c95fafe549bb51b49_Shape"/>
          <p:cNvSpPr/>
          <p:nvPr>
            <p:custDataLst>
              <p:tags r:id="rId59"/>
            </p:custDataLst>
          </p:nvPr>
        </p:nvSpPr>
        <p:spPr>
          <a:xfrm>
            <a:off x="6721790" y="4616291"/>
            <a:ext cx="1438275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89" name="OTLSHAPE_T_c2f2fe6c9496435c95fafe549bb51b49_ShapePercentage" hidden="1"/>
          <p:cNvSpPr/>
          <p:nvPr>
            <p:custDataLst>
              <p:tags r:id="rId60"/>
            </p:custDataLst>
          </p:nvPr>
        </p:nvSpPr>
        <p:spPr>
          <a:xfrm>
            <a:off x="6721790" y="461629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90" name="OTLSHAPE_T_c2f2fe6c9496435c95fafe549bb51b49_Duration" hidden="1"/>
          <p:cNvSpPr txBox="1"/>
          <p:nvPr>
            <p:custDataLst>
              <p:tags r:id="rId61"/>
            </p:custDataLst>
          </p:nvPr>
        </p:nvSpPr>
        <p:spPr>
          <a:xfrm>
            <a:off x="0" y="4673999"/>
            <a:ext cx="3905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AU" sz="750">
                <a:solidFill>
                  <a:schemeClr val="accent2"/>
                </a:solidFill>
                <a:latin typeface="Calibri" panose="020F0502020204030204" pitchFamily="34" charset="0"/>
              </a:rPr>
              <a:t>1217 days</a:t>
            </a:r>
          </a:p>
        </p:txBody>
      </p:sp>
      <p:sp>
        <p:nvSpPr>
          <p:cNvPr id="291" name="OTLSHAPE_T_c2f2fe6c9496435c95fafe549bb51b49_TextPercentage" hidden="1"/>
          <p:cNvSpPr txBox="1"/>
          <p:nvPr>
            <p:custDataLst>
              <p:tags r:id="rId62"/>
            </p:custDataLst>
          </p:nvPr>
        </p:nvSpPr>
        <p:spPr>
          <a:xfrm>
            <a:off x="0" y="47325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92" name="OTLSHAPE_T_c2f2fe6c9496435c95fafe549bb51b49_StartDate" hidden="1"/>
          <p:cNvSpPr txBox="1"/>
          <p:nvPr>
            <p:custDataLst>
              <p:tags r:id="rId63"/>
            </p:custDataLst>
          </p:nvPr>
        </p:nvSpPr>
        <p:spPr>
          <a:xfrm>
            <a:off x="0" y="47325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3" name="OTLSHAPE_T_c2f2fe6c9496435c95fafe549bb51b49_EndDate" hidden="1"/>
          <p:cNvSpPr txBox="1"/>
          <p:nvPr>
            <p:custDataLst>
              <p:tags r:id="rId64"/>
            </p:custDataLst>
          </p:nvPr>
        </p:nvSpPr>
        <p:spPr>
          <a:xfrm>
            <a:off x="0" y="4732560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5" name="OTLSHAPE_T_c2f2fe6c9496435c95fafe549bb51b49_Title"/>
          <p:cNvSpPr txBox="1"/>
          <p:nvPr>
            <p:custDataLst>
              <p:tags r:id="rId65"/>
            </p:custDataLst>
          </p:nvPr>
        </p:nvSpPr>
        <p:spPr>
          <a:xfrm>
            <a:off x="95250" y="4629013"/>
            <a:ext cx="704850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AU" sz="825" b="1" spc="-5" dirty="0">
                <a:solidFill>
                  <a:schemeClr val="dk1"/>
                </a:solidFill>
                <a:latin typeface="Calibri" panose="020F0502020204030204" pitchFamily="34" charset="0"/>
              </a:rPr>
              <a:t>Research Fellow</a:t>
            </a:r>
          </a:p>
        </p:txBody>
      </p:sp>
      <p:sp>
        <p:nvSpPr>
          <p:cNvPr id="296" name="OTLSHAPE_T_f85aec30e5f64a9584e76fd70b1a9ab1_Shape"/>
          <p:cNvSpPr/>
          <p:nvPr>
            <p:custDataLst>
              <p:tags r:id="rId66"/>
            </p:custDataLst>
          </p:nvPr>
        </p:nvSpPr>
        <p:spPr>
          <a:xfrm>
            <a:off x="8155374" y="4856385"/>
            <a:ext cx="17145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97" name="OTLSHAPE_T_f85aec30e5f64a9584e76fd70b1a9ab1_ShapePercentage" hidden="1"/>
          <p:cNvSpPr/>
          <p:nvPr>
            <p:custDataLst>
              <p:tags r:id="rId67"/>
            </p:custDataLst>
          </p:nvPr>
        </p:nvSpPr>
        <p:spPr>
          <a:xfrm>
            <a:off x="8155374" y="485638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98" name="OTLSHAPE_T_f85aec30e5f64a9584e76fd70b1a9ab1_Duration" hidden="1"/>
          <p:cNvSpPr txBox="1"/>
          <p:nvPr>
            <p:custDataLst>
              <p:tags r:id="rId68"/>
            </p:custDataLst>
          </p:nvPr>
        </p:nvSpPr>
        <p:spPr>
          <a:xfrm>
            <a:off x="0" y="4816742"/>
            <a:ext cx="3429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AU" sz="750">
                <a:solidFill>
                  <a:schemeClr val="accent2"/>
                </a:solidFill>
                <a:latin typeface="Calibri" panose="020F0502020204030204" pitchFamily="34" charset="0"/>
              </a:rPr>
              <a:t>141 days</a:t>
            </a:r>
          </a:p>
        </p:txBody>
      </p:sp>
      <p:sp>
        <p:nvSpPr>
          <p:cNvPr id="299" name="OTLSHAPE_T_f85aec30e5f64a9584e76fd70b1a9ab1_TextPercentage" hidden="1"/>
          <p:cNvSpPr txBox="1"/>
          <p:nvPr>
            <p:custDataLst>
              <p:tags r:id="rId69"/>
            </p:custDataLst>
          </p:nvPr>
        </p:nvSpPr>
        <p:spPr>
          <a:xfrm>
            <a:off x="0" y="49325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0" name="OTLSHAPE_T_f85aec30e5f64a9584e76fd70b1a9ab1_StartDate" hidden="1"/>
          <p:cNvSpPr txBox="1"/>
          <p:nvPr>
            <p:custDataLst>
              <p:tags r:id="rId70"/>
            </p:custDataLst>
          </p:nvPr>
        </p:nvSpPr>
        <p:spPr>
          <a:xfrm>
            <a:off x="0" y="49325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1" name="OTLSHAPE_T_f85aec30e5f64a9584e76fd70b1a9ab1_EndDate" hidden="1"/>
          <p:cNvSpPr txBox="1"/>
          <p:nvPr>
            <p:custDataLst>
              <p:tags r:id="rId71"/>
            </p:custDataLst>
          </p:nvPr>
        </p:nvSpPr>
        <p:spPr>
          <a:xfrm>
            <a:off x="0" y="4932585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AU" sz="75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03" name="OTLSHAPE_T_f85aec30e5f64a9584e76fd70b1a9ab1_Title"/>
          <p:cNvSpPr txBox="1"/>
          <p:nvPr>
            <p:custDataLst>
              <p:tags r:id="rId72"/>
            </p:custDataLst>
          </p:nvPr>
        </p:nvSpPr>
        <p:spPr>
          <a:xfrm>
            <a:off x="95250" y="4869106"/>
            <a:ext cx="666750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AU" sz="825" b="1" spc="-3">
                <a:solidFill>
                  <a:schemeClr val="dk1"/>
                </a:solidFill>
                <a:latin typeface="Calibri" panose="020F0502020204030204" pitchFamily="34" charset="0"/>
              </a:rPr>
              <a:t>Senior Lecturer</a:t>
            </a: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Career timeline</a:t>
            </a:r>
            <a:endParaRPr lang="en-AU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4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9" y="1948145"/>
            <a:ext cx="3519683" cy="1461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79" y="2426324"/>
            <a:ext cx="3799001" cy="284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636" y="3625654"/>
            <a:ext cx="1634348" cy="450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158" y="3625654"/>
            <a:ext cx="1617527" cy="6423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4193" y="1130077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The start of my             journey</a:t>
            </a:r>
            <a:endParaRPr lang="en-AU" sz="33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48635"/>
          <a:stretch/>
        </p:blipFill>
        <p:spPr>
          <a:xfrm>
            <a:off x="198922" y="3382492"/>
            <a:ext cx="1170541" cy="112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50814"/>
          <a:stretch/>
        </p:blipFill>
        <p:spPr>
          <a:xfrm>
            <a:off x="200203" y="4667877"/>
            <a:ext cx="1120886" cy="1128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471" y="4484063"/>
            <a:ext cx="1800225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4377" r="51449"/>
          <a:stretch/>
        </p:blipFill>
        <p:spPr>
          <a:xfrm>
            <a:off x="3550356" y="873717"/>
            <a:ext cx="1006679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36" y="3625654"/>
            <a:ext cx="1634348" cy="450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158" y="3625654"/>
            <a:ext cx="1617527" cy="642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48635"/>
          <a:stretch/>
        </p:blipFill>
        <p:spPr>
          <a:xfrm>
            <a:off x="150547" y="4634081"/>
            <a:ext cx="1170541" cy="112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0814"/>
          <a:stretch/>
        </p:blipFill>
        <p:spPr>
          <a:xfrm>
            <a:off x="200202" y="3425833"/>
            <a:ext cx="1120886" cy="1128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471" y="4484063"/>
            <a:ext cx="1800225" cy="14287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84193" y="1130077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The start of my             journey</a:t>
            </a:r>
            <a:endParaRPr lang="en-AU" sz="3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377" r="51449"/>
          <a:stretch/>
        </p:blipFill>
        <p:spPr>
          <a:xfrm>
            <a:off x="3550356" y="873717"/>
            <a:ext cx="1006679" cy="11287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54" y="2584522"/>
            <a:ext cx="3797426" cy="25328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8" y="2285082"/>
            <a:ext cx="4438287" cy="10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big</a:t>
            </a:r>
            <a:endParaRPr lang="en-AU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/>
          <a:stretch/>
        </p:blipFill>
        <p:spPr>
          <a:xfrm>
            <a:off x="997168" y="2506419"/>
            <a:ext cx="5701508" cy="619685"/>
          </a:xfrm>
        </p:spPr>
      </p:pic>
      <p:sp>
        <p:nvSpPr>
          <p:cNvPr id="6" name="AutoShape 2" descr="Image result for accenture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AU" sz="135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32" y="1441898"/>
            <a:ext cx="4051072" cy="167187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4539006" y="3374206"/>
            <a:ext cx="756501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61324" y="3154916"/>
            <a:ext cx="128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Australia</a:t>
            </a:r>
            <a:endParaRPr lang="en-AU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39006" y="3375383"/>
            <a:ext cx="32919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83267" y="4119884"/>
            <a:ext cx="266880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Benefits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Network/collaborations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Wet lab </a:t>
            </a:r>
            <a:endParaRPr lang="en-AU" sz="1500" dirty="0"/>
          </a:p>
          <a:p>
            <a:pPr marL="214313" indent="-214313">
              <a:buFontTx/>
              <a:buChar char="-"/>
            </a:pPr>
            <a:r>
              <a:rPr lang="en-GB" sz="1500" dirty="0"/>
              <a:t>Academia in another country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Travel 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Food &amp; wine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Working on my tan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Found my equality voice</a:t>
            </a:r>
          </a:p>
          <a:p>
            <a:pPr marL="214313" indent="-214313">
              <a:buFontTx/>
              <a:buChar char="-"/>
            </a:pPr>
            <a:endParaRPr lang="en-GB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4750735" y="4119885"/>
            <a:ext cx="18738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Costs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Nomadic existence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Very unsettled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Poor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Single</a:t>
            </a:r>
          </a:p>
          <a:p>
            <a:pPr marL="214313" indent="-214313">
              <a:buFontTx/>
              <a:buChar char="-"/>
            </a:pPr>
            <a:endParaRPr lang="en-AU" sz="15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845" y="2960700"/>
            <a:ext cx="827011" cy="827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377" r="51449"/>
          <a:stretch/>
        </p:blipFill>
        <p:spPr>
          <a:xfrm>
            <a:off x="2088907" y="399259"/>
            <a:ext cx="1006679" cy="1128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190" y="2172273"/>
            <a:ext cx="718319" cy="7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02100" y="4729761"/>
            <a:ext cx="32848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Benefits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72 Publications (h-index 36)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Demonstrate effective collaborations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Coordinating projects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Working with different personalities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Broaden knowledge base</a:t>
            </a:r>
          </a:p>
          <a:p>
            <a:pPr marL="214313" indent="-214313">
              <a:buFontTx/>
              <a:buChar char="-"/>
            </a:pPr>
            <a:endParaRPr lang="en-GB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4410542" y="4729761"/>
            <a:ext cx="294997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Costs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52 middle author papers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Jack of all trades/master of none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Can be frustrating </a:t>
            </a:r>
          </a:p>
          <a:p>
            <a:pPr marL="214313" indent="-214313">
              <a:buFontTx/>
              <a:buChar char="-"/>
            </a:pPr>
            <a:r>
              <a:rPr lang="en-GB" sz="1500" dirty="0"/>
              <a:t>Lack of control</a:t>
            </a:r>
          </a:p>
          <a:p>
            <a:pPr marL="214313" indent="-214313">
              <a:buFontTx/>
              <a:buChar char="-"/>
            </a:pPr>
            <a:endParaRPr lang="en-GB" sz="1500" dirty="0"/>
          </a:p>
          <a:p>
            <a:pPr marL="214313" indent="-214313">
              <a:buFontTx/>
              <a:buChar char="-"/>
            </a:pPr>
            <a:endParaRPr lang="en-AU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77" r="51449"/>
          <a:stretch/>
        </p:blipFill>
        <p:spPr>
          <a:xfrm>
            <a:off x="2088907" y="399259"/>
            <a:ext cx="1006679" cy="11287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4589" y="1527972"/>
            <a:ext cx="4886298" cy="3134321"/>
            <a:chOff x="1794588" y="1527972"/>
            <a:chExt cx="4977409" cy="313432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588" y="1527972"/>
              <a:ext cx="4977409" cy="313432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70141" y="1563524"/>
              <a:ext cx="601856" cy="321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031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34" y="365226"/>
            <a:ext cx="7886700" cy="1325563"/>
          </a:xfrm>
        </p:spPr>
        <p:txBody>
          <a:bodyPr/>
          <a:lstStyle/>
          <a:p>
            <a:r>
              <a:rPr lang="en-GB" dirty="0"/>
              <a:t>Even more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69" y="1541238"/>
            <a:ext cx="5509594" cy="1782360"/>
          </a:xfrm>
        </p:spPr>
        <p:txBody>
          <a:bodyPr>
            <a:noAutofit/>
          </a:bodyPr>
          <a:lstStyle/>
          <a:p>
            <a:r>
              <a:rPr lang="en-GB" dirty="0"/>
              <a:t>Flattery</a:t>
            </a:r>
          </a:p>
          <a:p>
            <a:pPr lvl="1"/>
            <a:r>
              <a:rPr lang="en-GB" dirty="0"/>
              <a:t>Peer review requests</a:t>
            </a:r>
          </a:p>
          <a:p>
            <a:pPr lvl="1"/>
            <a:r>
              <a:rPr lang="en-GB" dirty="0"/>
              <a:t>Speaker invitations</a:t>
            </a:r>
          </a:p>
          <a:p>
            <a:pPr lvl="2"/>
            <a:r>
              <a:rPr lang="en-GB" sz="1800" dirty="0"/>
              <a:t>15 talks outside of Edinburgh for 2018</a:t>
            </a:r>
          </a:p>
          <a:p>
            <a:pPr lvl="1"/>
            <a:r>
              <a:rPr lang="en-GB" dirty="0"/>
              <a:t>Board/committee membership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93732" y="3823127"/>
            <a:ext cx="32418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Benefits</a:t>
            </a:r>
          </a:p>
          <a:p>
            <a:pPr marL="214313" indent="-214313">
              <a:buFontTx/>
              <a:buChar char="-"/>
            </a:pPr>
            <a:r>
              <a:rPr lang="en-GB" dirty="0"/>
              <a:t>Marker of esteem</a:t>
            </a:r>
          </a:p>
          <a:p>
            <a:pPr marL="214313" indent="-214313">
              <a:buFontTx/>
              <a:buChar char="-"/>
            </a:pPr>
            <a:r>
              <a:rPr lang="en-GB" dirty="0"/>
              <a:t>Establishing my independence</a:t>
            </a:r>
          </a:p>
          <a:p>
            <a:pPr marL="214313" indent="-214313">
              <a:buFontTx/>
              <a:buChar char="-"/>
            </a:pPr>
            <a:r>
              <a:rPr lang="en-GB" dirty="0"/>
              <a:t>Representation</a:t>
            </a:r>
          </a:p>
          <a:p>
            <a:pPr marL="214313" indent="-214313">
              <a:buFontTx/>
              <a:buChar char="-"/>
            </a:pPr>
            <a:r>
              <a:rPr lang="en-GB" dirty="0"/>
              <a:t>Challenging</a:t>
            </a:r>
          </a:p>
          <a:p>
            <a:pPr marL="214313" indent="-214313">
              <a:buFontTx/>
              <a:buChar char="-"/>
            </a:pPr>
            <a:r>
              <a:rPr lang="en-GB" dirty="0"/>
              <a:t>Impact</a:t>
            </a:r>
          </a:p>
          <a:p>
            <a:pPr marL="214313" indent="-214313">
              <a:buFontTx/>
              <a:buChar char="-"/>
            </a:pPr>
            <a:r>
              <a:rPr lang="en-GB" dirty="0"/>
              <a:t>Confidence building</a:t>
            </a:r>
          </a:p>
          <a:p>
            <a:pPr marL="214313" indent="-214313">
              <a:buFontTx/>
              <a:buChar char="-"/>
            </a:pPr>
            <a:r>
              <a:rPr lang="en-GB" dirty="0"/>
              <a:t>More travel</a:t>
            </a:r>
          </a:p>
          <a:p>
            <a:pPr marL="214313" indent="-214313">
              <a:buFontTx/>
              <a:buChar char="-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60171" y="3769694"/>
            <a:ext cx="24007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Costs</a:t>
            </a:r>
          </a:p>
          <a:p>
            <a:pPr marL="214313" indent="-214313">
              <a:buFontTx/>
              <a:buChar char="-"/>
            </a:pPr>
            <a:r>
              <a:rPr lang="en-GB" sz="1600" dirty="0"/>
              <a:t>Time (prep and travel)</a:t>
            </a:r>
          </a:p>
          <a:p>
            <a:pPr marL="214313" indent="-214313">
              <a:buFontTx/>
              <a:buChar char="-"/>
            </a:pPr>
            <a:r>
              <a:rPr lang="en-GB" sz="1600" dirty="0"/>
              <a:t>Jet-lag</a:t>
            </a:r>
          </a:p>
          <a:p>
            <a:pPr marL="214313" indent="-214313">
              <a:buFontTx/>
              <a:buChar char="-"/>
            </a:pPr>
            <a:r>
              <a:rPr lang="en-GB" sz="1600" dirty="0"/>
              <a:t>Not recognised as much</a:t>
            </a:r>
          </a:p>
          <a:p>
            <a:pPr marL="214313" indent="-214313">
              <a:buFontTx/>
              <a:buChar char="-"/>
            </a:pPr>
            <a:r>
              <a:rPr lang="en-GB" sz="1600" dirty="0"/>
              <a:t>Guilt</a:t>
            </a:r>
          </a:p>
          <a:p>
            <a:endParaRPr lang="en-GB" sz="1600" dirty="0"/>
          </a:p>
          <a:p>
            <a:pPr marL="214313" indent="-214313">
              <a:buFontTx/>
              <a:buChar char="-"/>
            </a:pPr>
            <a:endParaRPr lang="en-GB" sz="1600" dirty="0"/>
          </a:p>
          <a:p>
            <a:pPr marL="214313" indent="-214313">
              <a:buFontTx/>
              <a:buChar char="-"/>
            </a:pPr>
            <a:endParaRPr lang="en-GB" sz="1600" dirty="0"/>
          </a:p>
          <a:p>
            <a:pPr marL="214313" indent="-214313">
              <a:buFontTx/>
              <a:buChar char="-"/>
            </a:pPr>
            <a:endParaRPr lang="en-AU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377" r="51449"/>
          <a:stretch/>
        </p:blipFill>
        <p:spPr>
          <a:xfrm>
            <a:off x="3268002" y="409977"/>
            <a:ext cx="1006679" cy="11287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18163" y="1500884"/>
            <a:ext cx="2867796" cy="2567212"/>
            <a:chOff x="6006890" y="3382012"/>
            <a:chExt cx="2867796" cy="25672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6890" y="5396289"/>
              <a:ext cx="849260" cy="5529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4384" y="5440722"/>
              <a:ext cx="896648" cy="5085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1767" y="4119204"/>
              <a:ext cx="1252919" cy="11160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3781" y="5227698"/>
              <a:ext cx="718319" cy="7215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1505" y="4404259"/>
              <a:ext cx="545934" cy="5459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/>
            <a:srcRect r="56385"/>
            <a:stretch/>
          </p:blipFill>
          <p:spPr>
            <a:xfrm>
              <a:off x="7698744" y="3382012"/>
              <a:ext cx="1098965" cy="5611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46" y="3382012"/>
              <a:ext cx="564253" cy="8637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15960" y="3382012"/>
              <a:ext cx="744068" cy="74406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63988" y="4217688"/>
              <a:ext cx="648013" cy="919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8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even bigger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6-month residential fellowship (2016-2017)</a:t>
            </a:r>
          </a:p>
          <a:p>
            <a:endParaRPr lang="en-GB" dirty="0"/>
          </a:p>
        </p:txBody>
      </p:sp>
      <p:sp>
        <p:nvSpPr>
          <p:cNvPr id="4" name="AutoShape 2" descr="Image result for wissenschaftskolleg zu berli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AU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83" y="1937135"/>
            <a:ext cx="3486150" cy="721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603" y="3946887"/>
            <a:ext cx="41085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Benefits</a:t>
            </a:r>
          </a:p>
          <a:p>
            <a:pPr marL="214313" indent="-214313">
              <a:buFontTx/>
              <a:buChar char="-"/>
            </a:pPr>
            <a:r>
              <a:rPr lang="en-GB" dirty="0"/>
              <a:t>Interdisciplinary academic environment</a:t>
            </a:r>
          </a:p>
          <a:p>
            <a:pPr marL="214313" indent="-214313">
              <a:buFontTx/>
              <a:buChar char="-"/>
            </a:pPr>
            <a:r>
              <a:rPr lang="en-GB" dirty="0"/>
              <a:t>Protected time to think/time-out</a:t>
            </a:r>
          </a:p>
          <a:p>
            <a:pPr marL="214313" indent="-214313">
              <a:buFontTx/>
              <a:buChar char="-"/>
            </a:pPr>
            <a:r>
              <a:rPr lang="en-GB" dirty="0"/>
              <a:t>Improved my German</a:t>
            </a:r>
          </a:p>
          <a:p>
            <a:pPr marL="214313" indent="-214313">
              <a:buFontTx/>
              <a:buChar char="-"/>
            </a:pPr>
            <a:r>
              <a:rPr lang="en-GB" dirty="0"/>
              <a:t>Didn’t have to move house</a:t>
            </a:r>
          </a:p>
          <a:p>
            <a:pPr marL="214313" indent="-214313">
              <a:buFontTx/>
              <a:buChar char="-"/>
            </a:pPr>
            <a:r>
              <a:rPr lang="en-GB" dirty="0"/>
              <a:t>Travel-ban</a:t>
            </a:r>
          </a:p>
          <a:p>
            <a:pPr marL="214313" indent="-214313">
              <a:buFontTx/>
              <a:buChar char="-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23029" y="3946887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Costs</a:t>
            </a:r>
          </a:p>
          <a:p>
            <a:pPr marL="214313" indent="-214313">
              <a:buFontTx/>
              <a:buChar char="-"/>
            </a:pPr>
            <a:r>
              <a:rPr lang="en-GB" dirty="0"/>
              <a:t>Personal (away from Scott)</a:t>
            </a:r>
          </a:p>
          <a:p>
            <a:pPr marL="214313" indent="-214313">
              <a:buFontTx/>
              <a:buChar char="-"/>
            </a:pPr>
            <a:endParaRPr lang="en-GB" dirty="0"/>
          </a:p>
          <a:p>
            <a:pPr marL="214313" indent="-214313">
              <a:buFontTx/>
              <a:buChar char="-"/>
            </a:pP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377" r="51449"/>
          <a:stretch/>
        </p:blipFill>
        <p:spPr>
          <a:xfrm>
            <a:off x="4266455" y="463550"/>
            <a:ext cx="1006679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QVUiLCJTdHlsZU5hbWUiOm51bGwsIlZlcnNpb24iOnsiJGlkIjoiMiIsIlZlcnNpb24iOiIzLjEuMSIsIk9yaWdpbmFsQXNzZW1ibHlWZXJzaW9uIjoiMy4yMC4wMS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U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SwiQWJzb2x1dGVQb3NpdGlvbiI6MjQw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CwiU2hhcGVUaGlja25lc3MiOjE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C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kR1cmF0aW9uRm9ybWF0IjpmYWxzZSwiRHVyYXRpb25Qb3NpdGlvbiI6ZmFsc2UsIkVuZERhdGVQb3NpdGlvbiI6ZmFsc2UsIklzQmVsb3dUaW1lYmFuZCI6ZmFsc2UsIlBlcmNlbnRhZ2VDb21wbGV0ZWRQb3NpdGlvbiI6ZmFsc2UsIlNoYXBlIjpmYWxzZSwiU2hhcGVUaGlja25lc3MiOmZhbHNlLCJTcGFjaW5nIjpmYWxzZSwiU3RhcnREYXRlUG9zaXRpb24iOmZhbHNlLCJUaXRsZVBvc2l0aW9uIjpmYWxzZSwiRGF0ZUZvcm1hdCI6ZmFsc2UsIklzVmlzaWJsZSI6ZmFsc2UsIk1hcmdpbiI6ZmFsc2V9fSwiU2hvd0VsYXBzZWRUaW1lR3JhZGllbnRTdHlsZSI6ZmFsc2V9LCJTY2FsZSI6eyIkaWQiOiIxMjciLCJTdGFydERhdGUiOiIwMDAxLTAxLTAxVDAwOjAwOjAwIiwiRW5kRGF0ZSI6IjIwMTgtMDktMThUMjM6NTk6MDAiLCJGb3JtYXQiOiJNTU0iLCJUeXBlIjo0LCJBdXRvRGF0ZVJhbmdlIjp0cnVlLCJXb3JraW5nRGF5cyI6MTI3LCJUb2RheU1hcmtlclRleHQiOiJUb2RheSIsIkF1dG9TY2FsZVR5cGUiOnRydWV9LCJNaWxlc3RvbmVzIjpbXSwiVGFza3MiOlt7IiRpZCI6IjEyOCIsIkdyb3VwTmFtZSI6bnVsbCwiU3RhcnREYXRlIjoiMjAwMS0xMC0wMVQwMDowMDowMFoiLCJFbmREYXRlIjoiMjAwNS0wNi0xOFQyMzo1OTowMFoiLCJQZXJjZW50YWdlQ29tcGxldGUiOm51bGwsIlN0eWxlIjp7IiRpZCI6IjEyOSIsIlNoYXBlIjowLCJTaGFwZVRoaWNrbmVzcyI6MSwiRHVyYXRpb25Gb3JtYXQiOjAsIkluY2x1ZGVOb25Xb3JraW5nRGF5c0luRHVyYXRpb24iOmZhbHNlLCJQZXJjZW50YWdlQ29tcGxldGVTdHlsZSI6eyIkaWQiOiIxMzAiLCJGb250U2V0dGluZ3MiOnsiJGlkIjoiMTMxIiwiRm9udFNpemUiOjEwLCJGb250TmFtZSI6IkNhbGlicmkiLCJJc0JvbGQiOmZhbHNlLCJJc0l0YWxpYyI6ZmFsc2UsIklzVW5kZXJsaW5lZCI6ZmFsc2UsIlBhcmVudFN0eWxlIjpudWxsfSwiQXV0b1NpemUiOjAsIkZvcmVncm91bmQiOnsiJGlkIjoiMTMyIiwiQ29sb3IiOnsiJHJlZiI6Ijg2In19LCJNYXhXaWR0aCI6MjAwLjAsIk1heEhlaWdodCI6IkluZmluaXR5IiwiU21hcnRGb3JlZ3JvdW5kSXNBY3RpdmUiOmZhbHNlLCJIb3Jpem9udGFsQWxpZ25tZW50IjowLCJWZXJ0aWNhbEFsaWdubWVudCI6MCwiU21hcnRGb3JlZ3JvdW5kIjpudWxsLCJNYXJnaW4iOnsiJGlkIjoiMTMzIiwiVG9wIjowLCJMZWZ0IjowLCJSaWdodCI6MCwiQm90dG9tIjowfSwiUGFkZGluZyI6eyIkaWQiOiIxMzQiLCJUb3AiOjAsIkxlZnQiOjAsIlJpZ2h0IjowLCJCb3R0b20iOjB9LCJCYWNrZ3JvdW5kIjp7IiRyZWYiOiI4OSJ9LCJJc1Zpc2libGUiOnRydWUsIldpZHRoIjowLjAsIkhlaWdodCI6MC4wLCJCb3JkZXJTdHlsZSI6eyIkaWQiOiIxMzUiLCJMaW5lQ29sb3IiOm51bGwsIkxpbmVXZWlnaHQiOjAuMCwiTGluZVR5cGUiOjAsIlBhcmVudFN0eWxlIjpudWxsfSwiUGFyZW50U3R5bGUiOm51bGx9LCJEdXJhdGlvblN0eWxlIjp7IiRpZCI6IjEzNiIsIkZvbnRTZXR0aW5ncyI6eyIkaWQiOiIxMzciLCJGb250U2l6ZSI6MTAsIkZvbnROYW1lIjoiQ2FsaWJyaSIsIklzQm9sZCI6ZmFsc2UsIklzSXRhbGljIjpmYWxzZSwiSXNVbmRlcmxpbmVkIjpmYWxzZSwiUGFyZW50U3R5bGUiOm51bGx9LCJBdXRvU2l6ZSI6MCwiRm9yZWdyb3VuZCI6eyIkaWQiOiIxMzgiLCJDb2xvciI6eyIkcmVmIjoiOTMifX0sIk1heFdpZHRoIjoyMDAuMCwiTWF4SGVpZ2h0IjoiSW5maW5pdHkiLCJTbWFydEZvcmVncm91bmRJc0FjdGl2ZSI6ZmFsc2UsIkhvcml6b250YWxBbGlnbm1lbnQiOjAsIlZlcnRpY2FsQWxpZ25tZW50IjowLCJTbWFydEZvcmVncm91bmQiOm51bGwsIk1hcmdpbiI6eyIkaWQiOiIxMzkiLCJUb3AiOjAsIkxlZnQiOjAsIlJpZ2h0IjowLCJCb3R0b20iOjB9LCJQYWRkaW5nIjp7IiRpZCI6IjE0MCIsIlRvcCI6MCwiTGVmdCI6MCwiUmlnaHQiOjAsIkJvdHRvbSI6MH0sIkJhY2tncm91bmQiOnsiJHJlZiI6Ijk2In0sIklzVmlzaWJsZSI6dHJ1ZSwiV2lkdGgiOjAuMCwiSGVpZ2h0IjowLjAsIkJvcmRlclN0eWxlIjp7IiRpZCI6IjE0MSIsIkxpbmVDb2xvciI6bnVsbCwiTGluZVdlaWdodCI6MC4wLCJMaW5lVHlwZSI6MCwiUGFyZW50U3R5bGUiOm51bGx9LCJQYXJlbnRTdHlsZSI6bnVsbH0sIkhvcml6b250YWxDb25uZWN0b3JTdHlsZSI6eyIkaWQiOiIxNDIiLCJMaW5lQ29sb3IiOnsiJHJlZiI6Ijk4In0sIkxpbmVXZWlnaHQiOjEuMCwiTGluZVR5cGUiOjAsIlBhcmVudFN0eWxlIjpudWxsfSwiVmVydGljYWxDb25uZWN0b3JTdHlsZSI6eyIkaWQiOiIxNDM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Q0IiwiTWFyZ2luIjp7IiRpZCI6IjE0NSIsIlRvcCI6MCwiTGVmdCI6NCwiUmlnaHQiOjQsIkJvdHRvbSI6MH0sIlBhZGRpbmciOnsiJGlkIjoiMTQ2IiwiVG9wIjowLCJMZWZ0IjowLCJSaWdodCI6MCwiQm90dG9tIjowfSwiQmFja2dyb3VuZCI6eyIkaWQiOiIxNDciLCJDb2xvciI6eyIkaWQiOiIxNDgiLCJBIjoyNTUsIlIiOjkxLCJHIjoxNTUsIkIiOjIxM319LCJJc1Zpc2libGUiOnRydWUsIldpZHRoIjowLjAsIkhlaWdodCI6MTYuMCwiQm9yZGVyU3R5bGUiOnsiJGlkIjoiMTQ5IiwiTGluZUNvbG9yIjp7IiRyZWYiOiIxMDkifSwiTGluZVdlaWdodCI6MC4wLCJMaW5lVHlwZSI6MCwiUGFyZW50U3R5bGUiOm51bGx9LCJQYXJlbnRTdHlsZSI6bnVsbH0sIlRpdGxlU3R5bGUiOnsiJGlkIjoiMTUwIiwiRm9udFNldHRpbmdzIjp7IiRpZCI6IjE1MSIsIkZvbnRTaXplIjoxMSwiRm9udE5hbWUiOiJDYWxpYnJpIiwiSXNCb2xkIjp0cnVlLCJJc0l0YWxpYyI6ZmFsc2UsIklzVW5kZXJsaW5lZCI6ZmFsc2UsIlBhcmVudFN0eWxlIjpudWxsfSwiQXV0b1NpemUiOjAsIkZvcmVncm91bmQiOnsiJGlkIjoiMTUyIiwiQ29sb3IiOnsiJHJlZiI6IjExNCJ9fSwiTWF4V2lkdGgiOjcyMC4wLCJNYXhIZWlnaHQiOiJJbmZpbml0eSIsIlNtYXJ0Rm9yZWdyb3VuZElzQWN0aXZlIjpmYWxzZSwiSG9yaXpvbnRhbEFsaWdubWVudCI6MCwiVmVydGljYWxBbGlnbm1lbnQiOjAsIlNtYXJ0Rm9yZWdyb3VuZCI6bnVsbCwiTWFyZ2luIjp7IiRpZCI6IjE1MyIsIlRvcCI6MCwiTGVmdCI6MCwiUmlnaHQiOjAsIkJvdHRvbSI6MH0sIlBhZGRpbmciOnsiJGlkIjoiMTU0IiwiVG9wIjowLCJMZWZ0IjowLCJSaWdodCI6MCwiQm90dG9tIjowfSwiQmFja2dyb3VuZCI6eyIkcmVmIjoiMTE3In0sIklzVmlzaWJsZSI6dHJ1ZSwiV2lkdGgiOjAuMCwiSGVpZ2h0IjowLjAsIkJvcmRlclN0eWxlIjp7IiRpZCI6IjE1NSIsIkxpbmVDb2xvciI6bnVsbCwiTGluZVdlaWdodCI6MC4wLCJMaW5lVHlwZSI6MCwiUGFyZW50U3R5bGUiOm51bGx9LCJQYXJlbnRTdHlsZSI6bnVsbH0sIkRhdGVTdHlsZSI6eyIkaWQiOiIxNTYiLCJGb250U2V0dGluZ3MiOnsiJGlkIjoiMTU3IiwiRm9udFNpemUiOjEwLCJGb250TmFtZSI6IkNhbGlicmkiLCJJc0JvbGQiOmZhbHNlLCJJc0l0YWxpYyI6ZmFsc2UsIklzVW5kZXJsaW5lZCI6ZmFsc2UsIlBhcmVudFN0eWxlIjpudWxsfSwiQXV0b1NpemUiOjAsIkZvcmVncm91bmQiOnsiJGlkIjoiMTU4IiwiQ29sb3IiOnsiJHJlZiI6IjEyMSJ9fSwiTWF4V2lkdGgiOjIwMC4wLCJNYXhIZWlnaHQiOiJJbmZpbml0eSIsIlNtYXJ0Rm9yZWdyb3VuZElzQWN0aXZlIjpmYWxzZSwiSG9yaXpvbnRhbEFsaWdubWVudCI6MCwiVmVydGljYWxBbGlnbm1lbnQiOjAsIlNtYXJ0Rm9yZWdyb3VuZCI6bnVsbCwiTWFyZ2luIjp7IiRpZCI6IjE1OSIsIlRvcCI6MCwiTGVmdCI6MCwiUmlnaHQiOjAsIkJvdHRvbSI6MH0sIlBhZGRpbmciOnsiJGlkIjoiMTYwIiwiVG9wIjowLCJMZWZ0IjowLCJSaWdodCI6MCwiQm90dG9tIjowfSwiQmFja2dyb3VuZCI6eyIkcmVmIjoiMTI0In0sIklzVmlzaWJsZSI6dHJ1ZSwiV2lkdGgiOjAuMCwiSGVpZ2h0IjowLjAsIkJvcmRlclN0eWxlIjp7IiRpZCI6IjE2MSIsIkxpbmVDb2xvciI6bnVsbCwiTGluZVdlaWdodCI6MC4wLCJMaW5lVHlwZSI6MCwiUGFyZW50U3R5bGUiOm51bGx9LCJQYXJlbnRTdHlsZSI6bnVsbH0sIkRhdGVGb3JtYXQiOnsiJGlkIjoiMTY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xNjIifSwiSWQiOiIxYTAxYzVjNS02ODYxLTQ1YzQtOGQyMS1hZjE2ODRjN2JlZDkiLCJJbXBvcnRJZCI6bnVsbCwiVGl0bGUiOiJCc2MgKEhvbnMpIiwiTm90ZSI6bnVsbCwiSHlwZXJsaW5rIjpudWxsLCJJc0NoYW5nZWQiOmZhbHNlLCJJc05ldyI6ZmFsc2V9LHsiJGlkIjoiMTYzIiwiR3JvdXBOYW1lIjpudWxsLCJTdGFydERhdGUiOiIyMDA1LTEyLTAxVDAwOjAwOjAwWiIsIkVuZERhdGUiOiIyMDEwLTA3LTMwVDIzOjU5OjAwWiIsIlBlcmNlbnRhZ2VDb21wbGV0ZSI6bnVsbCwiU3R5bGUiOnsiJGlkIjoiMTY0IiwiU2hhcGUiOjAsIlNoYXBlVGhpY2tuZXNzIjox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xNjciLCJMaW5lQ29sb3IiOm51bGwsIkxpbmVXZWlnaHQiOjAuMCwiTGluZVR5cGUiOjAsIlBhcmVudFN0eWxlIjpudWxsfSwiUGFyZW50U3R5bGUiOm51bGx9LCJEdXJhdGlvblN0eWxlIjp7IiRpZCI6IjE2OCIsIkZvbnRTZXR0aW5ncyI6eyIkaWQiOiIxNjk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xNzAiLCJMaW5lQ29sb3IiOm51bGwsIkxpbmVXZWlnaHQiOjAuMCwiTGluZVR5cGUiOjAsIlBhcmVudFN0eWxlIjpudWxsfSwiUGFyZW50U3R5bGUiOm51bGx9LCJIb3Jpem9udGFsQ29ubmVjdG9yU3R5bGUiOnsiJGlkIjoiMTcxIiwiTGluZUNvbG9yIjp7IiRyZWYiOiI5OCJ9LCJMaW5lV2VpZ2h0IjoxLjAsIkxpbmVUeXBlIjowLCJQYXJlbnRTdHlsZSI6bnVsbH0sIlZlcnRpY2FsQ29ubmVjdG9yU3R5bGUiOnsiJGlkIjoiMTcy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3MyIsIk1hcmdpbiI6eyIkcmVmIjoiMTA0In0sIlBhZGRpbmciOnsiJHJlZiI6IjEwNSJ9LCJCYWNrZ3JvdW5kIjp7IiRpZCI6IjE3NCIsIkNvbG9yIjp7IiRpZCI6IjE3NSIsIkEiOjI1NSwiUiI6OTEsIkciOjE1NSwiQiI6MjEzfX0sIklzVmlzaWJsZSI6dHJ1ZSwiV2lkdGgiOjAuMCwiSGVpZ2h0IjoxNi4wLCJCb3JkZXJTdHlsZSI6eyIkaWQiOiIxNzYiLCJMaW5lQ29sb3IiOnsiJHJlZiI6IjEwOSJ9LCJMaW5lV2VpZ2h0IjowLjAsIkxpbmVUeXBlIjowLCJQYXJlbnRTdHlsZSI6bnVsbH0sIlBhcmVudFN0eWxlIjpudWxsfSwiVGl0bGVTdHlsZSI6eyIkaWQiOiIxNzciLCJGb250U2V0dGluZ3MiOnsiJGlkIjoiMTc4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MTc5IiwiTGluZUNvbG9yIjpudWxsLCJMaW5lV2VpZ2h0IjowLjAsIkxpbmVUeXBlIjowLCJQYXJlbnRTdHlsZSI6bnVsbH0sIlBhcmVudFN0eWxlIjpudWxsfSwiRGF0ZVN0eWxlIjp7IiRpZCI6IjE4MCIsIkZvbnRTZXR0aW5ncyI6eyIkaWQiOiIxODE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TgyIiwiTGluZUNvbG9yIjpudWxsLCJMaW5lV2VpZ2h0IjowLjAsIkxpbmVUeXBlIjowLCJQYXJlbnRTdHlsZSI6bnVsbH0sIlBhcmVudFN0eWxlIjpudWxsfSwiRGF0ZUZvcm1hdCI6eyIkcmVmIjoiMTI1In0sIklzVmlzaWJsZSI6dHJ1ZSwiUGFyZW50U3R5bGUiOm51bGx9LCJJbmRleCI6MiwiU21hcnREdXJhdGlvbkFjdGl2YXRlZCI6ZmFsc2UsIkRhdGVGb3JtYXQiOnsiJHJlZiI6IjEyNSJ9LCJJZCI6IjAxZGRlOTA1LWQ5MWQtNDMzYy1iN2ViLTQ3MzBkMmY3YTgzYSIsIkltcG9ydElkIjpudWxsLCJUaXRsZSI6IlBoRCIsIk5vdGUiOm51bGwsIkh5cGVybGluayI6bnVsbCwiSXNDaGFuZ2VkIjpmYWxzZSwiSXNOZXciOmZhbHNlfSx7IiRpZCI6IjE4MyIsIkdyb3VwTmFtZSI6bnVsbCwiU3RhcnREYXRlIjoiMjAxMC0wOC0wMVQwMDowMDowMFoiLCJFbmREYXRlIjoiMjAxMi0wMS0wMVQyMzo1OTowMFoiLCJQZXJjZW50YWdlQ29tcGxldGUiOm51bGwsIlN0eWxlIjp7IiRpZCI6IjE4NCIsIlNoYXBlIjowLCJTaGFwZVRoaWNrbmVzcyI6MS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Tg3IiwiTGluZUNvbG9yIjpudWxsLCJMaW5lV2VpZ2h0IjowLjAsIkxpbmVUeXBlIjowLCJQYXJlbnRTdHlsZSI6bnVsbH0sIlBhcmVudFN0eWxlIjpudWxsfSwiRHVyYXRpb25TdHlsZSI6eyIkaWQiOiIxODgiLCJGb250U2V0dGluZ3MiOnsiJGlkIjoiMTg5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TkwIiwiTGluZUNvbG9yIjpudWxsLCJMaW5lV2VpZ2h0IjowLjAsIkxpbmVUeXBlIjowLCJQYXJlbnRTdHlsZSI6bnVsbH0sIlBhcmVudFN0eWxlIjpudWxsfSwiSG9yaXpvbnRhbENvbm5lY3RvclN0eWxlIjp7IiRpZCI6IjE5MSIsIkxpbmVDb2xvciI6eyIkcmVmIjoiOTgifSwiTGluZVdlaWdodCI6MS4wLCJMaW5lVHlwZSI6MCwiUGFyZW50U3R5bGUiOm51bGx9LCJWZXJ0aWNhbENvbm5lY3RvclN0eWxlIjp7IiRpZCI6IjE5Mi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OTMiLCJNYXJnaW4iOnsiJHJlZiI6IjEwNCJ9LCJQYWRkaW5nIjp7IiRyZWYiOiIxMDUifSwiQmFja2dyb3VuZCI6eyIkaWQiOiIxOTQiLCJDb2xvciI6eyIkaWQiOiIxOTUiLCJBIjoyNTUsIlIiOjkxLCJHIjoxNTUsIkIiOjIxM319LCJJc1Zpc2libGUiOnRydWUsIldpZHRoIjowLjAsIkhlaWdodCI6MTYuMCwiQm9yZGVyU3R5bGUiOnsiJGlkIjoiMTk2IiwiTGluZUNvbG9yIjp7IiRyZWYiOiIxMDkifSwiTGluZVdlaWdodCI6MC4wLCJMaW5lVHlwZSI6MCwiUGFyZW50U3R5bGUiOm51bGx9LCJQYXJlbnRTdHlsZSI6bnVsbH0sIlRpdGxlU3R5bGUiOnsiJGlkIjoiMTk3IiwiRm9udFNldHRpbmdzIjp7IiRpZCI6IjE5O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E5OSIsIkxpbmVDb2xvciI6bnVsbCwiTGluZVdlaWdodCI6MC4wLCJMaW5lVHlwZSI6MCwiUGFyZW50U3R5bGUiOm51bGx9LCJQYXJlbnRTdHlsZSI6bnVsbH0sIkRhdGVTdHlsZSI6eyIkaWQiOiIyMDAiLCJGb250U2V0dGluZ3MiOnsiJGlkIjoiMjAx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wMiIsIkxpbmVDb2xvciI6bnVsbCwiTGluZVdlaWdodCI6MC4wLCJMaW5lVHlwZSI6MCwiUGFyZW50U3R5bGUiOm51bGx9LCJQYXJlbnRTdHlsZSI6bnVsbH0sIkRhdGVGb3JtYXQiOnsiJHJlZiI6IjEyNSJ9LCJJc1Zpc2libGUiOnRydWUsIlBhcmVudFN0eWxlIjpudWxsfSwiSW5kZXgiOjMsIlNtYXJ0RHVyYXRpb25BY3RpdmF0ZWQiOmZhbHNlLCJEYXRlRm9ybWF0Ijp7IiRyZWYiOiIxMjUifSwiSWQiOiI4N2ViMWE0NS1lMzkyLTRlOGEtYWE2NC0zMGJlOTAxZTlkNzQiLCJJbXBvcnRJZCI6bnVsbCwiVGl0bGUiOiJQb3N0LWRvYyIsIk5vdGUiOm51bGwsIkh5cGVybGluayI6bnVsbCwiSXNDaGFuZ2VkIjpmYWxzZSwiSXNOZXciOmZhbHNlfSx7IiRpZCI6IjIwMyIsIkdyb3VwTmFtZSI6bnVsbCwiU3RhcnREYXRlIjoiMjAxMi0wMS0wMVQwMDowMDowMFoiLCJFbmREYXRlIjoiMjAxNC0xMi0zMVQyMzo1OTowMFoiLCJQZXJjZW50YWdlQ29tcGxldGUiOm51bGwsIlN0eWxlIjp7IiRpZCI6IjIwNCIsIlNoYXBlIjowLCJTaGFwZVRoaWNrbmVzcyI6MS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jA3IiwiTGluZUNvbG9yIjpudWxsLCJMaW5lV2VpZ2h0IjowLjAsIkxpbmVUeXBlIjowLCJQYXJlbnRTdHlsZSI6bnVsbH0sIlBhcmVudFN0eWxlIjpudWxsfSwiRHVyYXRpb25TdHlsZSI6eyIkaWQiOiIyMDgiLCJGb250U2V0dGluZ3MiOnsiJGlkIjoiMjA5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EwIiwiTGluZUNvbG9yIjpudWxsLCJMaW5lV2VpZ2h0IjowLjAsIkxpbmVUeXBlIjowLCJQYXJlbnRTdHlsZSI6bnVsbH0sIlBhcmVudFN0eWxlIjpudWxsfSwiSG9yaXpvbnRhbENvbm5lY3RvclN0eWxlIjp7IiRpZCI6IjIxMSIsIkxpbmVDb2xvciI6eyIkcmVmIjoiOTgifSwiTGluZVdlaWdodCI6MS4wLCJMaW5lVHlwZSI6MCwiUGFyZW50U3R5bGUiOm51bGx9LCJWZXJ0aWNhbENvbm5lY3RvclN0eWxlIjp7IiRpZCI6IjIxMi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MiLCJNYXJnaW4iOnsiJHJlZiI6IjEwNCJ9LCJQYWRkaW5nIjp7IiRyZWYiOiIxMDUifSwiQmFja2dyb3VuZCI6eyIkaWQiOiIyMTQiLCJDb2xvciI6eyIkaWQiOiIyMTUiLCJBIjoyNTUsIlIiOjkxLCJHIjoxNTUsIkIiOjIxM319LCJJc1Zpc2libGUiOnRydWUsIldpZHRoIjowLjAsIkhlaWdodCI6MTYuMCwiQm9yZGVyU3R5bGUiOnsiJGlkIjoiMjE2IiwiTGluZUNvbG9yIjp7IiRyZWYiOiIxMDkifSwiTGluZVdlaWdodCI6MC4wLCJMaW5lVHlwZSI6MCwiUGFyZW50U3R5bGUiOm51bGx9LCJQYXJlbnRTdHlsZSI6bnVsbH0sIlRpdGxlU3R5bGUiOnsiJGlkIjoiMjE3IiwiRm9udFNldHRpbmdzIjp7IiRpZCI6IjIxO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xOSIsIkxpbmVDb2xvciI6bnVsbCwiTGluZVdlaWdodCI6MC4wLCJMaW5lVHlwZSI6MCwiUGFyZW50U3R5bGUiOm51bGx9LCJQYXJlbnRTdHlsZSI6bnVsbH0sIkRhdGVTdHlsZSI6eyIkaWQiOiIyMjAiLCJGb250U2V0dGluZ3MiOnsiJGlkIjoiMjIx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yMiIsIkxpbmVDb2xvciI6bnVsbCwiTGluZVdlaWdodCI6MC4wLCJMaW5lVHlwZSI6MCwiUGFyZW50U3R5bGUiOm51bGx9LCJQYXJlbnRTdHlsZSI6bnVsbH0sIkRhdGVGb3JtYXQiOnsiJHJlZiI6IjEyNSJ9LCJJc1Zpc2libGUiOnRydWUsIlBhcmVudFN0eWxlIjpudWxsfSwiSW5kZXgiOjQsIlNtYXJ0RHVyYXRpb25BY3RpdmF0ZWQiOmZhbHNlLCJEYXRlRm9ybWF0Ijp7IiRyZWYiOiIxMjUifSwiSWQiOiJmNmJjZjJhMC1hNzk3LTQ0ZDAtYjgwMi05ZWE0NWUzOWNmZTQiLCJJbXBvcnRJZCI6bnVsbCwiVGl0bGUiOiJTcGxpdCBwb3N0LWRvYyIsIk5vdGUiOm51bGwsIkh5cGVybGluayI6bnVsbCwiSXNDaGFuZ2VkIjpmYWxzZSwiSXNOZXciOmZhbHNlfSx7IiRpZCI6IjIyMyIsIkdyb3VwTmFtZSI6bnVsbCwiU3RhcnREYXRlIjoiMjAxNC0xMi0zMVQwMDowMDowMFoiLCJFbmREYXRlIjoiMjAxOC0wNC0zMFQyMzo1OTowMFoiLCJQZXJjZW50YWdlQ29tcGxldGUiOm51bGwsIlN0eWxlIjp7IiRpZCI6IjIyNCIsIlNoYXBlIjowLCJTaGFwZVRoaWNrbmVzcyI6MSwiRHVyYXRpb25Gb3JtYXQiOjAsIkluY2x1ZGVOb25Xb3JraW5nRGF5c0luRHVyYXRpb24iOmZhbHNlLCJQZXJjZW50YWdlQ29tcGxldGVTdHlsZSI6eyIkaWQiOiIyMjUiLCJGb250U2V0dGluZ3MiOnsiJGlkIjoiMjI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jI3IiwiTGluZUNvbG9yIjpudWxsLCJMaW5lV2VpZ2h0IjowLjAsIkxpbmVUeXBlIjowLCJQYXJlbnRTdHlsZSI6bnVsbH0sIlBhcmVudFN0eWxlIjpudWxsfSwiRHVyYXRpb25TdHlsZSI6eyIkaWQiOiIyMjgiLCJGb250U2V0dGluZ3MiOnsiJGlkIjoiMjI5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MwIiwiTGluZUNvbG9yIjpudWxsLCJMaW5lV2VpZ2h0IjowLjAsIkxpbmVUeXBlIjowLCJQYXJlbnRTdHlsZSI6bnVsbH0sIlBhcmVudFN0eWxlIjpudWxsfSwiSG9yaXpvbnRhbENvbm5lY3RvclN0eWxlIjp7IiRpZCI6IjIzMSIsIkxpbmVDb2xvciI6eyIkcmVmIjoiOTgifSwiTGluZVdlaWdodCI6MS4wLCJMaW5lVHlwZSI6MCwiUGFyZW50U3R5bGUiOm51bGx9LCJWZXJ0aWNhbENvbm5lY3RvclN0eWxlIjp7IiRpZCI6IjIzMi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zMiLCJNYXJnaW4iOnsiJHJlZiI6IjEwNCJ9LCJQYWRkaW5nIjp7IiRyZWYiOiIxMDUifSwiQmFja2dyb3VuZCI6eyIkaWQiOiIyMzQiLCJDb2xvciI6eyIkaWQiOiIyMzUiLCJBIjoyNTUsIlIiOjkxLCJHIjoxNTUsIkIiOjIxM319LCJJc1Zpc2libGUiOnRydWUsIldpZHRoIjowLjAsIkhlaWdodCI6MTYuMCwiQm9yZGVyU3R5bGUiOnsiJGlkIjoiMjM2IiwiTGluZUNvbG9yIjp7IiRyZWYiOiIxMDkifSwiTGluZVdlaWdodCI6MC4wLCJMaW5lVHlwZSI6MCwiUGFyZW50U3R5bGUiOm51bGx9LCJQYXJlbnRTdHlsZSI6bnVsbH0sIlRpdGxlU3R5bGUiOnsiJGlkIjoiMjM3IiwiRm9udFNldHRpbmdzIjp7IiRpZCI6IjIzO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zOSIsIkxpbmVDb2xvciI6bnVsbCwiTGluZVdlaWdodCI6MC4wLCJMaW5lVHlwZSI6MCwiUGFyZW50U3R5bGUiOm51bGx9LCJQYXJlbnRTdHlsZSI6bnVsbH0sIkRhdGVTdHlsZSI6eyIkaWQiOiIyNDAiLCJGb250U2V0dGluZ3MiOnsiJGlkIjoiMjQx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0MiIsIkxpbmVDb2xvciI6bnVsbCwiTGluZVdlaWdodCI6MC4wLCJMaW5lVHlwZSI6MCwiUGFyZW50U3R5bGUiOm51bGx9LCJQYXJlbnRTdHlsZSI6bnVsbH0sIkRhdGVGb3JtYXQiOnsiJHJlZiI6IjEyNSJ9LCJJc1Zpc2libGUiOnRydWUsIlBhcmVudFN0eWxlIjpudWxsfSwiSW5kZXgiOjUsIlNtYXJ0RHVyYXRpb25BY3RpdmF0ZWQiOmZhbHNlLCJEYXRlRm9ybWF0Ijp7IiRyZWYiOiIxMjUifSwiSWQiOiJjMmYyZmU2Yy05NDk2LTQzNWMtOTVmYS1mZTU0OWJiNTFiNDkiLCJJbXBvcnRJZCI6bnVsbCwiVGl0bGUiOiJSZXNlYXJjaCBGZWxsb3ciLCJOb3RlIjpudWxsLCJIeXBlcmxpbmsiOm51bGwsIklzQ2hhbmdlZCI6ZmFsc2UsIklzTmV3IjpmYWxzZX0seyIkaWQiOiIyNDMiLCJHcm91cE5hbWUiOm51bGwsIlN0YXJ0RGF0ZSI6IjIwMTgtMDUtMDFUMDA6MDA6MDBaIiwiRW5kRGF0ZSI6IjIwMTgtMDktMThUMjM6NTk6MDBaIiwiUGVyY2VudGFnZUNvbXBsZXRlIjpudWxsLCJTdHlsZSI6eyIkaWQiOiIyNDQiLCJTaGFwZSI6MCwiU2hhcGVUaGlja25lc3MiOjE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0NyIsIkxpbmVDb2xvciI6bnVsbCwiTGluZVdlaWdodCI6MC4wLCJMaW5lVHlwZSI6MCwiUGFyZW50U3R5bGUiOm51bGx9LCJQYXJlbnRTdHlsZSI6bnVsbH0sIkR1cmF0aW9uU3R5bGUiOnsiJGlkIjoiMjQ4IiwiRm9udFNldHRpbmdzIjp7IiRpZCI6IjI0O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1MCIsIkxpbmVDb2xvciI6bnVsbCwiTGluZVdlaWdodCI6MC4wLCJMaW5lVHlwZSI6MCwiUGFyZW50U3R5bGUiOm51bGx9LCJQYXJlbnRTdHlsZSI6bnVsbH0sIkhvcml6b250YWxDb25uZWN0b3JTdHlsZSI6eyIkaWQiOiIyNTEiLCJMaW5lQ29sb3IiOnsiJHJlZiI6Ijk4In0sIkxpbmVXZWlnaHQiOjEuMCwiTGluZVR5cGUiOjAsIlBhcmVudFN0eWxlIjpudWxsfSwiVmVydGljYWxDb25uZWN0b3JTdHlsZSI6eyIkaWQiOiIyNTI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UzIiwiTWFyZ2luIjp7IiRyZWYiOiIxMDQifSwiUGFkZGluZyI6eyIkcmVmIjoiMTA1In0sIkJhY2tncm91bmQiOnsiJGlkIjoiMjU0IiwiQ29sb3IiOnsiJGlkIjoiMjU1IiwiQSI6MjU1LCJSIjo5MSwiRyI6MTU1LCJCIjoyMTN9fSwiSXNWaXNpYmxlIjp0cnVlLCJXaWR0aCI6MC4wLCJIZWlnaHQiOjE2LjAsIkJvcmRlclN0eWxlIjp7IiRpZCI6IjI1NiIsIkxpbmVDb2xvciI6eyIkcmVmIjoiMTA5In0sIkxpbmVXZWlnaHQiOjAuMCwiTGluZVR5cGUiOjAsIlBhcmVudFN0eWxlIjpudWxsfSwiUGFyZW50U3R5bGUiOm51bGx9LCJUaXRsZVN0eWxlIjp7IiRpZCI6IjI1NyIsIkZvbnRTZXR0aW5ncyI6eyIkaWQiOiIyNTg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yNTkiLCJMaW5lQ29sb3IiOm51bGwsIkxpbmVXZWlnaHQiOjAuMCwiTGluZVR5cGUiOjAsIlBhcmVudFN0eWxlIjpudWxsfSwiUGFyZW50U3R5bGUiOm51bGx9LCJEYXRlU3R5bGUiOnsiJGlkIjoiMjYwIiwiRm9udFNldHRpbmdzIjp7IiRpZCI6IjI2MS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yNjIiLCJMaW5lQ29sb3IiOm51bGwsIkxpbmVXZWlnaHQiOjAuMCwiTGluZVR5cGUiOjAsIlBhcmVudFN0eWxlIjpudWxsfSwiUGFyZW50U3R5bGUiOm51bGx9LCJEYXRlRm9ybWF0Ijp7IiRyZWYiOiIxMjUifSwiSXNWaXNpYmxlIjp0cnVlLCJQYXJlbnRTdHlsZSI6bnVsbH0sIkluZGV4Ijo2LCJTbWFydER1cmF0aW9uQWN0aXZhdGVkIjpmYWxzZSwiRGF0ZUZvcm1hdCI6eyIkcmVmIjoiMTI1In0sIklkIjoiZjg1YWVjMzAtZTVmNi00YTk1LTg0ZTctNmZkNzBiMWE5YWIxIiwiSW1wb3J0SWQiOm51bGwsIlRpdGxlIjoiU2VuaW9yIExlY3R1cmVyIiwiTm90ZSI6bnVsbCwiSHlwZXJsaW5rIjpudWxsLCJJc0NoYW5nZWQiOmZhbHNlLCJJc05ldyI6ZmFsc2V9XSwiTXNQcm9qZWN0SXRlbXNUcmVlIjp7IiRpZCI6IjI2MyIsIlJvb3QiOnsiSW1wb3J0SWQiOm51bGwsIklzSW1wb3J0ZWQiOmZhbHNlLCJDaGlsZHJlbiI6W119fSwiTWV0YWRhdGEiOnsiJGlkIjoiMjY0IiwiUmVjZW50Q29sb3JzQ29sbGVjdGlvbiI6IltdIn0sIlNldHRpbmdzIjp7IiRpZCI6IjI2NSIsIkltcGFPcHRpb25zIjp7IiRpZCI6IjI2Ni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MjY3IiwiVXNlVGltZSI6ZmFsc2UsIldvcmtEYXlTdGFydCI6IjAwOjAwOjAwIiwiV29ya0RheUVuZCI6IjIzOjU5OjAwIn0sIkxhc3RVc2VkVGVtcGxhdGVJZCI6IjczNTViNjMzLWFjNjYtNDUyOC04YjRkLTI5OWZhZWRjOWVlOSJ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454</Words>
  <Application>Microsoft Office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Benefits and costs of always saying yes: my career story</vt:lpstr>
      <vt:lpstr>A bit about me….</vt:lpstr>
      <vt:lpstr>PowerPoint Presentation</vt:lpstr>
      <vt:lpstr>PowerPoint Presentation</vt:lpstr>
      <vt:lpstr>PowerPoint Presentation</vt:lpstr>
      <vt:lpstr>A big</vt:lpstr>
      <vt:lpstr>More</vt:lpstr>
      <vt:lpstr>Even more</vt:lpstr>
      <vt:lpstr>An even bigger</vt:lpstr>
      <vt:lpstr>Why so much         ?</vt:lpstr>
      <vt:lpstr>Learning to say</vt:lpstr>
      <vt:lpstr>But saying         is not easy</vt:lpstr>
      <vt:lpstr>An important </vt:lpstr>
      <vt:lpstr>Sometimes           offers better</vt:lpstr>
      <vt:lpstr>Reflections</vt:lpstr>
      <vt:lpstr>Thank you!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costs of always saying yes: my career story</dc:title>
  <dc:creator>SENA Emily</dc:creator>
  <cp:lastModifiedBy>HOWIE James</cp:lastModifiedBy>
  <cp:revision>47</cp:revision>
  <dcterms:created xsi:type="dcterms:W3CDTF">2018-09-18T14:53:16Z</dcterms:created>
  <dcterms:modified xsi:type="dcterms:W3CDTF">2018-09-20T12:05:10Z</dcterms:modified>
</cp:coreProperties>
</file>