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handoutMasterIdLst>
    <p:handoutMasterId r:id="rId32"/>
  </p:handoutMasterIdLst>
  <p:sldIdLst>
    <p:sldId id="389" r:id="rId2"/>
    <p:sldId id="459" r:id="rId3"/>
    <p:sldId id="520" r:id="rId4"/>
    <p:sldId id="467" r:id="rId5"/>
    <p:sldId id="470" r:id="rId6"/>
    <p:sldId id="472" r:id="rId7"/>
    <p:sldId id="474" r:id="rId8"/>
    <p:sldId id="471" r:id="rId9"/>
    <p:sldId id="521" r:id="rId10"/>
    <p:sldId id="492" r:id="rId11"/>
    <p:sldId id="493" r:id="rId12"/>
    <p:sldId id="494" r:id="rId13"/>
    <p:sldId id="495" r:id="rId14"/>
    <p:sldId id="522" r:id="rId15"/>
    <p:sldId id="496" r:id="rId16"/>
    <p:sldId id="497" r:id="rId17"/>
    <p:sldId id="499" r:id="rId18"/>
    <p:sldId id="501" r:id="rId19"/>
    <p:sldId id="502" r:id="rId20"/>
    <p:sldId id="505" r:id="rId21"/>
    <p:sldId id="506" r:id="rId22"/>
    <p:sldId id="507" r:id="rId23"/>
    <p:sldId id="508" r:id="rId24"/>
    <p:sldId id="511" r:id="rId25"/>
    <p:sldId id="519" r:id="rId26"/>
    <p:sldId id="515" r:id="rId27"/>
    <p:sldId id="518" r:id="rId28"/>
    <p:sldId id="513" r:id="rId29"/>
    <p:sldId id="523"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AB2DE4"/>
    <a:srgbClr val="DF3CE3"/>
    <a:srgbClr val="DF52E3"/>
    <a:srgbClr val="E372E3"/>
    <a:srgbClr val="400080"/>
    <a:srgbClr val="00804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649" autoAdjust="0"/>
  </p:normalViewPr>
  <p:slideViewPr>
    <p:cSldViewPr>
      <p:cViewPr>
        <p:scale>
          <a:sx n="83" d="100"/>
          <a:sy n="83" d="100"/>
        </p:scale>
        <p:origin x="-1544" y="-7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256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423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23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423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04C21AE-544C-5043-A7F1-B33905C61692}" type="slidenum">
              <a:rPr lang="en-US"/>
              <a:pPr>
                <a:defRPr/>
              </a:pPr>
              <a:t>‹#›</a:t>
            </a:fld>
            <a:endParaRPr lang="en-US"/>
          </a:p>
        </p:txBody>
      </p:sp>
    </p:spTree>
    <p:extLst>
      <p:ext uri="{BB962C8B-B14F-4D97-AF65-F5344CB8AC3E}">
        <p14:creationId xmlns:p14="http://schemas.microsoft.com/office/powerpoint/2010/main" val="26528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536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536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5F8CCAC-388E-DD47-B5B5-096F6B137FD7}" type="slidenum">
              <a:rPr lang="en-US"/>
              <a:pPr>
                <a:defRPr/>
              </a:pPr>
              <a:t>‹#›</a:t>
            </a:fld>
            <a:endParaRPr lang="en-US"/>
          </a:p>
        </p:txBody>
      </p:sp>
    </p:spTree>
    <p:extLst>
      <p:ext uri="{BB962C8B-B14F-4D97-AF65-F5344CB8AC3E}">
        <p14:creationId xmlns:p14="http://schemas.microsoft.com/office/powerpoint/2010/main" val="2115179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576CACB-C27C-FB4D-B0CB-4BA795445D85}" type="slidenum">
              <a:rPr lang="en-US" sz="1200"/>
              <a:pPr/>
              <a:t>1</a:t>
            </a:fld>
            <a:endParaRPr lang="en-US" sz="1200"/>
          </a:p>
        </p:txBody>
      </p:sp>
      <p:sp>
        <p:nvSpPr>
          <p:cNvPr id="16386" name="Rectangle 2"/>
          <p:cNvSpPr>
            <a:spLocks noGrp="1" noRot="1" noChangeAspect="1" noChangeArrowheads="1" noTextEdit="1"/>
          </p:cNvSpPr>
          <p:nvPr>
            <p:ph type="sldImg"/>
          </p:nvPr>
        </p:nvSpPr>
        <p:spPr>
          <a:solidFill>
            <a:srgbClr val="FFFFFF"/>
          </a:solidFill>
          <a:ln/>
        </p:spPr>
      </p:sp>
      <p:sp>
        <p:nvSpPr>
          <p:cNvPr id="163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sz="100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555D1E3-DB06-8F4A-BB37-448E0AD46DCA}" type="slidenum">
              <a:rPr lang="en-US" sz="1200"/>
              <a:pPr/>
              <a:t>10</a:t>
            </a:fld>
            <a:endParaRPr lang="en-US" sz="1200"/>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sz="100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555D1E3-DB06-8F4A-BB37-448E0AD46DCA}" type="slidenum">
              <a:rPr lang="en-US" sz="1200"/>
              <a:pPr/>
              <a:t>11</a:t>
            </a:fld>
            <a:endParaRPr lang="en-US" sz="1200"/>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sz="100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555D1E3-DB06-8F4A-BB37-448E0AD46DCA}" type="slidenum">
              <a:rPr lang="en-US" sz="1200"/>
              <a:pPr/>
              <a:t>12</a:t>
            </a:fld>
            <a:endParaRPr lang="en-US" sz="1200"/>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sz="100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555D1E3-DB06-8F4A-BB37-448E0AD46DCA}" type="slidenum">
              <a:rPr lang="en-US" sz="1200"/>
              <a:pPr/>
              <a:t>13</a:t>
            </a:fld>
            <a:endParaRPr lang="en-US" sz="1200"/>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sz="100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555D1E3-DB06-8F4A-BB37-448E0AD46DCA}" type="slidenum">
              <a:rPr lang="en-US" sz="1200"/>
              <a:pPr/>
              <a:t>14</a:t>
            </a:fld>
            <a:endParaRPr lang="en-US" sz="1200"/>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sz="100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555D1E3-DB06-8F4A-BB37-448E0AD46DCA}" type="slidenum">
              <a:rPr lang="en-US" sz="1200"/>
              <a:pPr/>
              <a:t>15</a:t>
            </a:fld>
            <a:endParaRPr lang="en-US" sz="1200"/>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sz="100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555D1E3-DB06-8F4A-BB37-448E0AD46DCA}" type="slidenum">
              <a:rPr lang="en-US" sz="1200"/>
              <a:pPr/>
              <a:t>16</a:t>
            </a:fld>
            <a:endParaRPr lang="en-US" sz="1200"/>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sz="100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555D1E3-DB06-8F4A-BB37-448E0AD46DCA}" type="slidenum">
              <a:rPr lang="en-US" sz="1200"/>
              <a:pPr/>
              <a:t>17</a:t>
            </a:fld>
            <a:endParaRPr lang="en-US" sz="1200"/>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sz="100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555D1E3-DB06-8F4A-BB37-448E0AD46DCA}" type="slidenum">
              <a:rPr lang="en-US" sz="1200"/>
              <a:pPr/>
              <a:t>18</a:t>
            </a:fld>
            <a:endParaRPr lang="en-US" sz="1200"/>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sz="100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555D1E3-DB06-8F4A-BB37-448E0AD46DCA}" type="slidenum">
              <a:rPr lang="en-US" sz="1200"/>
              <a:pPr/>
              <a:t>19</a:t>
            </a:fld>
            <a:endParaRPr lang="en-US" sz="1200"/>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sz="100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555D1E3-DB06-8F4A-BB37-448E0AD46DCA}" type="slidenum">
              <a:rPr lang="en-US" sz="1200"/>
              <a:pPr/>
              <a:t>2</a:t>
            </a:fld>
            <a:endParaRPr lang="en-US" sz="1200"/>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sz="100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555D1E3-DB06-8F4A-BB37-448E0AD46DCA}" type="slidenum">
              <a:rPr lang="en-US" sz="1200"/>
              <a:pPr/>
              <a:t>20</a:t>
            </a:fld>
            <a:endParaRPr lang="en-US" sz="1200"/>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sz="100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555D1E3-DB06-8F4A-BB37-448E0AD46DCA}" type="slidenum">
              <a:rPr lang="en-US" sz="1200"/>
              <a:pPr/>
              <a:t>21</a:t>
            </a:fld>
            <a:endParaRPr lang="en-US" sz="1200"/>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sz="100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555D1E3-DB06-8F4A-BB37-448E0AD46DCA}" type="slidenum">
              <a:rPr lang="en-US" sz="1200"/>
              <a:pPr/>
              <a:t>22</a:t>
            </a:fld>
            <a:endParaRPr lang="en-US" sz="1200"/>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sz="100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555D1E3-DB06-8F4A-BB37-448E0AD46DCA}" type="slidenum">
              <a:rPr lang="en-US" sz="1200"/>
              <a:pPr/>
              <a:t>23</a:t>
            </a:fld>
            <a:endParaRPr lang="en-US" sz="1200"/>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sz="100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555D1E3-DB06-8F4A-BB37-448E0AD46DCA}" type="slidenum">
              <a:rPr lang="en-US" sz="1200"/>
              <a:pPr/>
              <a:t>24</a:t>
            </a:fld>
            <a:endParaRPr lang="en-US" sz="1200"/>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sz="100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555D1E3-DB06-8F4A-BB37-448E0AD46DCA}" type="slidenum">
              <a:rPr lang="en-US" sz="1200"/>
              <a:pPr/>
              <a:t>25</a:t>
            </a:fld>
            <a:endParaRPr lang="en-US" sz="1200"/>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sz="100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555D1E3-DB06-8F4A-BB37-448E0AD46DCA}" type="slidenum">
              <a:rPr lang="en-US" sz="1200"/>
              <a:pPr/>
              <a:t>26</a:t>
            </a:fld>
            <a:endParaRPr lang="en-US" sz="1200"/>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sz="100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555D1E3-DB06-8F4A-BB37-448E0AD46DCA}" type="slidenum">
              <a:rPr lang="en-US" sz="1200"/>
              <a:pPr/>
              <a:t>27</a:t>
            </a:fld>
            <a:endParaRPr lang="en-US" sz="1200"/>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sz="100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555D1E3-DB06-8F4A-BB37-448E0AD46DCA}" type="slidenum">
              <a:rPr lang="en-US" sz="1200"/>
              <a:pPr/>
              <a:t>28</a:t>
            </a:fld>
            <a:endParaRPr lang="en-US" sz="1200"/>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sz="100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555D1E3-DB06-8F4A-BB37-448E0AD46DCA}" type="slidenum">
              <a:rPr lang="en-US" sz="1200"/>
              <a:pPr/>
              <a:t>3</a:t>
            </a:fld>
            <a:endParaRPr lang="en-US" sz="1200"/>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sz="100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555D1E3-DB06-8F4A-BB37-448E0AD46DCA}" type="slidenum">
              <a:rPr lang="en-US" sz="1200"/>
              <a:pPr/>
              <a:t>4</a:t>
            </a:fld>
            <a:endParaRPr lang="en-US" sz="1200"/>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sz="100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555D1E3-DB06-8F4A-BB37-448E0AD46DCA}" type="slidenum">
              <a:rPr lang="en-US" sz="1200"/>
              <a:pPr/>
              <a:t>5</a:t>
            </a:fld>
            <a:endParaRPr lang="en-US" sz="1200"/>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sz="100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555D1E3-DB06-8F4A-BB37-448E0AD46DCA}" type="slidenum">
              <a:rPr lang="en-US" sz="1200"/>
              <a:pPr/>
              <a:t>6</a:t>
            </a:fld>
            <a:endParaRPr lang="en-US" sz="1200"/>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sz="100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555D1E3-DB06-8F4A-BB37-448E0AD46DCA}" type="slidenum">
              <a:rPr lang="en-US" sz="1200"/>
              <a:pPr/>
              <a:t>7</a:t>
            </a:fld>
            <a:endParaRPr lang="en-US" sz="1200"/>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sz="100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555D1E3-DB06-8F4A-BB37-448E0AD46DCA}" type="slidenum">
              <a:rPr lang="en-US" sz="1200"/>
              <a:pPr/>
              <a:t>8</a:t>
            </a:fld>
            <a:endParaRPr lang="en-US" sz="1200"/>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sz="100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555D1E3-DB06-8F4A-BB37-448E0AD46DCA}" type="slidenum">
              <a:rPr lang="en-US" sz="1200"/>
              <a:pPr/>
              <a:t>9</a:t>
            </a:fld>
            <a:endParaRPr lang="en-US" sz="1200"/>
          </a:p>
        </p:txBody>
      </p:sp>
      <p:sp>
        <p:nvSpPr>
          <p:cNvPr id="18434" name="Rectangle 2"/>
          <p:cNvSpPr>
            <a:spLocks noGrp="1" noRot="1" noChangeAspect="1" noChangeArrowheads="1" noTextEdit="1"/>
          </p:cNvSpPr>
          <p:nvPr>
            <p:ph type="sldImg"/>
          </p:nvPr>
        </p:nvSpPr>
        <p:spPr>
          <a:solidFill>
            <a:srgbClr val="FFFFFF"/>
          </a:solidFill>
          <a:ln/>
        </p:spPr>
      </p:sp>
      <p:sp>
        <p:nvSpPr>
          <p:cNvPr id="1843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sz="100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D79C03-BD49-7547-ABDA-4B599A0607DC}" type="slidenum">
              <a:rPr lang="en-US"/>
              <a:pPr>
                <a:defRPr/>
              </a:pPr>
              <a:t>‹#›</a:t>
            </a:fld>
            <a:endParaRPr lang="en-US"/>
          </a:p>
        </p:txBody>
      </p:sp>
    </p:spTree>
    <p:extLst>
      <p:ext uri="{BB962C8B-B14F-4D97-AF65-F5344CB8AC3E}">
        <p14:creationId xmlns:p14="http://schemas.microsoft.com/office/powerpoint/2010/main" val="1331138142"/>
      </p:ext>
    </p:extLst>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08C9C-2A01-1C42-80EF-FFD17644D530}" type="slidenum">
              <a:rPr lang="en-US"/>
              <a:pPr>
                <a:defRPr/>
              </a:pPr>
              <a:t>‹#›</a:t>
            </a:fld>
            <a:endParaRPr lang="en-US"/>
          </a:p>
        </p:txBody>
      </p:sp>
    </p:spTree>
    <p:extLst>
      <p:ext uri="{BB962C8B-B14F-4D97-AF65-F5344CB8AC3E}">
        <p14:creationId xmlns:p14="http://schemas.microsoft.com/office/powerpoint/2010/main" val="1214182361"/>
      </p:ext>
    </p:extLst>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95DE02-B47E-6C4D-9097-DB70C99C6BBC}" type="slidenum">
              <a:rPr lang="en-US"/>
              <a:pPr>
                <a:defRPr/>
              </a:pPr>
              <a:t>‹#›</a:t>
            </a:fld>
            <a:endParaRPr lang="en-US"/>
          </a:p>
        </p:txBody>
      </p:sp>
    </p:spTree>
    <p:extLst>
      <p:ext uri="{BB962C8B-B14F-4D97-AF65-F5344CB8AC3E}">
        <p14:creationId xmlns:p14="http://schemas.microsoft.com/office/powerpoint/2010/main" val="2906758492"/>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1AF30F-7A15-9B46-AB9C-10CEC58783F4}" type="slidenum">
              <a:rPr lang="en-US"/>
              <a:pPr>
                <a:defRPr/>
              </a:pPr>
              <a:t>‹#›</a:t>
            </a:fld>
            <a:endParaRPr lang="en-US"/>
          </a:p>
        </p:txBody>
      </p:sp>
    </p:spTree>
    <p:extLst>
      <p:ext uri="{BB962C8B-B14F-4D97-AF65-F5344CB8AC3E}">
        <p14:creationId xmlns:p14="http://schemas.microsoft.com/office/powerpoint/2010/main" val="3836288014"/>
      </p:ext>
    </p:extLst>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F18B40-FD50-604F-8A12-427A35C7F7A1}" type="slidenum">
              <a:rPr lang="en-US"/>
              <a:pPr>
                <a:defRPr/>
              </a:pPr>
              <a:t>‹#›</a:t>
            </a:fld>
            <a:endParaRPr lang="en-US"/>
          </a:p>
        </p:txBody>
      </p:sp>
    </p:spTree>
    <p:extLst>
      <p:ext uri="{BB962C8B-B14F-4D97-AF65-F5344CB8AC3E}">
        <p14:creationId xmlns:p14="http://schemas.microsoft.com/office/powerpoint/2010/main" val="1434000560"/>
      </p:ext>
    </p:extLst>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69FECA-64BD-0749-B711-06E274482410}" type="slidenum">
              <a:rPr lang="en-US"/>
              <a:pPr>
                <a:defRPr/>
              </a:pPr>
              <a:t>‹#›</a:t>
            </a:fld>
            <a:endParaRPr lang="en-US"/>
          </a:p>
        </p:txBody>
      </p:sp>
    </p:spTree>
    <p:extLst>
      <p:ext uri="{BB962C8B-B14F-4D97-AF65-F5344CB8AC3E}">
        <p14:creationId xmlns:p14="http://schemas.microsoft.com/office/powerpoint/2010/main" val="1954912873"/>
      </p:ext>
    </p:extLst>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722F00-1070-F144-8F43-3B05FE680531}" type="slidenum">
              <a:rPr lang="en-US"/>
              <a:pPr>
                <a:defRPr/>
              </a:pPr>
              <a:t>‹#›</a:t>
            </a:fld>
            <a:endParaRPr lang="en-US"/>
          </a:p>
        </p:txBody>
      </p:sp>
    </p:spTree>
    <p:extLst>
      <p:ext uri="{BB962C8B-B14F-4D97-AF65-F5344CB8AC3E}">
        <p14:creationId xmlns:p14="http://schemas.microsoft.com/office/powerpoint/2010/main" val="2893595741"/>
      </p:ext>
    </p:extLst>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DAF535C-51AD-F648-B26C-42718E8F23C2}" type="slidenum">
              <a:rPr lang="en-US"/>
              <a:pPr>
                <a:defRPr/>
              </a:pPr>
              <a:t>‹#›</a:t>
            </a:fld>
            <a:endParaRPr lang="en-US"/>
          </a:p>
        </p:txBody>
      </p:sp>
    </p:spTree>
    <p:extLst>
      <p:ext uri="{BB962C8B-B14F-4D97-AF65-F5344CB8AC3E}">
        <p14:creationId xmlns:p14="http://schemas.microsoft.com/office/powerpoint/2010/main" val="3241642765"/>
      </p:ext>
    </p:extLst>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DEC98A7-C249-964B-8A1B-11FD504FC0F6}" type="slidenum">
              <a:rPr lang="en-US"/>
              <a:pPr>
                <a:defRPr/>
              </a:pPr>
              <a:t>‹#›</a:t>
            </a:fld>
            <a:endParaRPr lang="en-US"/>
          </a:p>
        </p:txBody>
      </p:sp>
    </p:spTree>
    <p:extLst>
      <p:ext uri="{BB962C8B-B14F-4D97-AF65-F5344CB8AC3E}">
        <p14:creationId xmlns:p14="http://schemas.microsoft.com/office/powerpoint/2010/main" val="536700745"/>
      </p:ext>
    </p:extLst>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064513-1AFC-9B40-BF9A-2F7C51B91B87}" type="slidenum">
              <a:rPr lang="en-US"/>
              <a:pPr>
                <a:defRPr/>
              </a:pPr>
              <a:t>‹#›</a:t>
            </a:fld>
            <a:endParaRPr lang="en-US"/>
          </a:p>
        </p:txBody>
      </p:sp>
    </p:spTree>
    <p:extLst>
      <p:ext uri="{BB962C8B-B14F-4D97-AF65-F5344CB8AC3E}">
        <p14:creationId xmlns:p14="http://schemas.microsoft.com/office/powerpoint/2010/main" val="1020818096"/>
      </p:ext>
    </p:extLst>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F5CDA1-31C5-534F-B6F5-C70E08B8E652}" type="slidenum">
              <a:rPr lang="en-US"/>
              <a:pPr>
                <a:defRPr/>
              </a:pPr>
              <a:t>‹#›</a:t>
            </a:fld>
            <a:endParaRPr lang="en-US"/>
          </a:p>
        </p:txBody>
      </p:sp>
    </p:spTree>
    <p:extLst>
      <p:ext uri="{BB962C8B-B14F-4D97-AF65-F5344CB8AC3E}">
        <p14:creationId xmlns:p14="http://schemas.microsoft.com/office/powerpoint/2010/main" val="1580216099"/>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6C4E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EFC8CEF-0848-F34F-BE3A-0127CC80A3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spd="med"/>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body" idx="4294967295"/>
          </p:nvPr>
        </p:nvSpPr>
        <p:spPr>
          <a:xfrm>
            <a:off x="228600" y="0"/>
            <a:ext cx="8534400" cy="6858000"/>
          </a:xfrm>
        </p:spPr>
        <p:txBody>
          <a:bodyPr/>
          <a:lstStyle/>
          <a:p>
            <a:pPr marL="0" indent="0" eaLnBrk="1" hangingPunct="1">
              <a:buFontTx/>
              <a:buNone/>
            </a:pPr>
            <a:endParaRPr lang="en-US" sz="800" b="1" dirty="0">
              <a:latin typeface="Times" charset="0"/>
              <a:ea typeface="ＭＳ Ｐゴシック" charset="0"/>
              <a:cs typeface="ＭＳ Ｐゴシック" charset="0"/>
            </a:endParaRPr>
          </a:p>
          <a:p>
            <a:pPr marL="0" indent="0" eaLnBrk="1" hangingPunct="1"/>
            <a:endParaRPr lang="en-US" sz="600" dirty="0">
              <a:latin typeface="Times" charset="0"/>
              <a:ea typeface="ＭＳ Ｐゴシック" charset="0"/>
              <a:cs typeface="ＭＳ Ｐゴシック" charset="0"/>
            </a:endParaRPr>
          </a:p>
          <a:p>
            <a:pPr marL="0" indent="0" eaLnBrk="1" hangingPunct="1">
              <a:buFontTx/>
              <a:buNone/>
            </a:pPr>
            <a:endParaRPr lang="en-US" sz="1600" dirty="0">
              <a:latin typeface="Times" charset="0"/>
              <a:ea typeface="ＭＳ Ｐゴシック" charset="0"/>
              <a:cs typeface="ＭＳ Ｐゴシック" charset="0"/>
            </a:endParaRPr>
          </a:p>
          <a:p>
            <a:pPr marL="0" indent="0" eaLnBrk="1" hangingPunct="1">
              <a:buFontTx/>
              <a:buNone/>
            </a:pPr>
            <a:endParaRPr lang="en-US" sz="1600" dirty="0">
              <a:latin typeface="Times" charset="0"/>
              <a:ea typeface="ＭＳ Ｐゴシック" charset="0"/>
              <a:cs typeface="ＭＳ Ｐゴシック" charset="0"/>
            </a:endParaRPr>
          </a:p>
          <a:p>
            <a:pPr marL="0" indent="0" eaLnBrk="1" hangingPunct="1">
              <a:buFontTx/>
              <a:buNone/>
            </a:pPr>
            <a:endParaRPr lang="en-US" sz="1600" dirty="0">
              <a:latin typeface="Times" charset="0"/>
              <a:ea typeface="ＭＳ Ｐゴシック" charset="0"/>
              <a:cs typeface="ＭＳ Ｐゴシック" charset="0"/>
            </a:endParaRPr>
          </a:p>
          <a:p>
            <a:pPr marL="0" indent="0" eaLnBrk="1" hangingPunct="1">
              <a:buFontTx/>
              <a:buNone/>
            </a:pPr>
            <a:endParaRPr lang="en-US" sz="1600" dirty="0">
              <a:latin typeface="Times" charset="0"/>
              <a:ea typeface="ＭＳ Ｐゴシック" charset="0"/>
              <a:cs typeface="ＭＳ Ｐゴシック" charset="0"/>
            </a:endParaRPr>
          </a:p>
          <a:p>
            <a:pPr marL="0" indent="0" eaLnBrk="1" hangingPunct="1">
              <a:buFontTx/>
              <a:buNone/>
            </a:pPr>
            <a:endParaRPr lang="en-US" sz="1600" dirty="0">
              <a:latin typeface="Times" charset="0"/>
              <a:ea typeface="ＭＳ Ｐゴシック" charset="0"/>
              <a:cs typeface="ＭＳ Ｐゴシック" charset="0"/>
            </a:endParaRPr>
          </a:p>
          <a:p>
            <a:pPr marL="0" indent="0" eaLnBrk="1" hangingPunct="1">
              <a:buFontTx/>
              <a:buNone/>
            </a:pPr>
            <a:endParaRPr lang="en-US" sz="4000" b="1" dirty="0">
              <a:ea typeface="ＭＳ Ｐゴシック" charset="0"/>
              <a:cs typeface="ＭＳ Ｐゴシック" charset="0"/>
            </a:endParaRPr>
          </a:p>
          <a:p>
            <a:pPr marL="0" indent="0" eaLnBrk="1" hangingPunct="1">
              <a:buFontTx/>
              <a:buNone/>
            </a:pPr>
            <a:r>
              <a:rPr lang="en-US" sz="2800" b="1" dirty="0" smtClean="0">
                <a:latin typeface="Times"/>
                <a:ea typeface="ＭＳ Ｐゴシック" charset="0"/>
                <a:cs typeface="Times"/>
              </a:rPr>
              <a:t>What Is It Like To</a:t>
            </a:r>
          </a:p>
          <a:p>
            <a:pPr marL="0" indent="0" eaLnBrk="1" hangingPunct="1">
              <a:buFontTx/>
              <a:buNone/>
            </a:pPr>
            <a:r>
              <a:rPr lang="en-US" sz="2800" b="1" dirty="0" smtClean="0">
                <a:latin typeface="Times"/>
                <a:ea typeface="ＭＳ Ｐゴシック" charset="0"/>
                <a:cs typeface="Times"/>
              </a:rPr>
              <a:t>Have</a:t>
            </a:r>
            <a:r>
              <a:rPr lang="en-US" sz="2800" b="1" dirty="0">
                <a:latin typeface="Times"/>
                <a:ea typeface="ＭＳ Ｐゴシック" charset="0"/>
                <a:cs typeface="Times"/>
              </a:rPr>
              <a:t> </a:t>
            </a:r>
            <a:r>
              <a:rPr lang="en-US" sz="2800" b="1" dirty="0" smtClean="0">
                <a:latin typeface="Times"/>
                <a:ea typeface="ＭＳ Ｐゴシック" charset="0"/>
                <a:cs typeface="Times"/>
              </a:rPr>
              <a:t>Visual Imagery?</a:t>
            </a:r>
          </a:p>
          <a:p>
            <a:pPr marL="0" indent="0" eaLnBrk="1" hangingPunct="1">
              <a:buFontTx/>
              <a:buNone/>
            </a:pPr>
            <a:endParaRPr lang="en-US" sz="2400" dirty="0">
              <a:latin typeface="Times"/>
              <a:ea typeface="ＭＳ Ｐゴシック" charset="0"/>
              <a:cs typeface="Times"/>
            </a:endParaRPr>
          </a:p>
          <a:p>
            <a:pPr marL="0" indent="0" eaLnBrk="1" hangingPunct="1">
              <a:buFontTx/>
              <a:buNone/>
            </a:pPr>
            <a:r>
              <a:rPr lang="en-US" sz="2400" dirty="0" smtClean="0">
                <a:latin typeface="Times"/>
                <a:ea typeface="ＭＳ Ｐゴシック" charset="0"/>
                <a:cs typeface="Times"/>
              </a:rPr>
              <a:t>Fiona </a:t>
            </a:r>
            <a:r>
              <a:rPr lang="en-US" sz="2400" dirty="0" smtClean="0">
                <a:latin typeface="Times"/>
                <a:ea typeface="ＭＳ Ｐゴシック" charset="0"/>
                <a:cs typeface="Times"/>
              </a:rPr>
              <a:t>Macpherson</a:t>
            </a:r>
            <a:endParaRPr lang="en-US" sz="2400" dirty="0">
              <a:latin typeface="Times"/>
              <a:ea typeface="ＭＳ Ｐゴシック" charset="0"/>
              <a:cs typeface="Times"/>
            </a:endParaRPr>
          </a:p>
          <a:p>
            <a:pPr marL="0" indent="0" eaLnBrk="1" hangingPunct="1">
              <a:buFontTx/>
              <a:buNone/>
            </a:pPr>
            <a:r>
              <a:rPr lang="en-US" sz="2400" dirty="0" err="1" smtClean="0">
                <a:latin typeface="Times"/>
                <a:ea typeface="ＭＳ Ｐゴシック" charset="0"/>
                <a:cs typeface="Times"/>
              </a:rPr>
              <a:t>fiona.macpherson</a:t>
            </a:r>
            <a:r>
              <a:rPr lang="en-US" sz="2400" dirty="0" err="1" smtClean="0">
                <a:latin typeface="Times"/>
                <a:ea typeface="ＭＳ Ｐゴシック" charset="0"/>
                <a:cs typeface="Times"/>
              </a:rPr>
              <a:t>@glasgow.ac.uk</a:t>
            </a:r>
            <a:endParaRPr lang="en-US" sz="2400" dirty="0">
              <a:latin typeface="Times"/>
              <a:ea typeface="ＭＳ Ｐゴシック" charset="0"/>
              <a:cs typeface="Times"/>
            </a:endParaRPr>
          </a:p>
          <a:p>
            <a:pPr marL="0" indent="0" algn="ctr" eaLnBrk="1" hangingPunct="1">
              <a:buFontTx/>
              <a:buNone/>
            </a:pPr>
            <a:endParaRPr lang="en-US" sz="2400" dirty="0">
              <a:ea typeface="ＭＳ Ｐゴシック" charset="0"/>
              <a:cs typeface="ＭＳ Ｐゴシック" charset="0"/>
            </a:endParaRPr>
          </a:p>
          <a:p>
            <a:pPr marL="0" indent="0" algn="ctr" eaLnBrk="1" hangingPunct="1">
              <a:buFontTx/>
              <a:buNone/>
            </a:pPr>
            <a:endParaRPr lang="en-US" sz="2400" dirty="0">
              <a:ea typeface="ＭＳ Ｐゴシック" charset="0"/>
              <a:cs typeface="ＭＳ Ｐゴシック" charset="0"/>
            </a:endParaRPr>
          </a:p>
          <a:p>
            <a:pPr marL="0" indent="0" algn="ctr" eaLnBrk="1" hangingPunct="1">
              <a:buFontTx/>
              <a:buNone/>
            </a:pPr>
            <a:endParaRPr lang="en-US" sz="2400" dirty="0">
              <a:ea typeface="ＭＳ Ｐゴシック" charset="0"/>
              <a:cs typeface="ＭＳ Ｐゴシック" charset="0"/>
            </a:endParaRPr>
          </a:p>
          <a:p>
            <a:pPr marL="0" indent="0" algn="ctr" eaLnBrk="1" hangingPunct="1">
              <a:buFontTx/>
              <a:buNone/>
            </a:pPr>
            <a:endParaRPr lang="en-US" sz="2400" dirty="0">
              <a:latin typeface="Times" charset="0"/>
              <a:ea typeface="ＭＳ Ｐゴシック" charset="0"/>
              <a:cs typeface="ＭＳ Ｐゴシック" charset="0"/>
            </a:endParaRPr>
          </a:p>
          <a:p>
            <a:pPr marL="0" indent="0" algn="ctr" eaLnBrk="1" hangingPunct="1">
              <a:buFontTx/>
              <a:buNone/>
            </a:pPr>
            <a:endParaRPr lang="en-US" sz="2400" dirty="0">
              <a:latin typeface="Times" charset="0"/>
              <a:ea typeface="ＭＳ Ｐゴシック" charset="0"/>
              <a:cs typeface="ＭＳ Ｐゴシック" charset="0"/>
            </a:endParaRPr>
          </a:p>
          <a:p>
            <a:pPr marL="0" indent="0" eaLnBrk="1" hangingPunct="1">
              <a:buFontTx/>
              <a:buNone/>
            </a:pPr>
            <a:endParaRPr lang="en-US" sz="2400" dirty="0">
              <a:latin typeface="Times" charset="0"/>
              <a:ea typeface="ＭＳ Ｐゴシック" charset="0"/>
              <a:cs typeface="ＭＳ Ｐゴシック" charset="0"/>
            </a:endParaRPr>
          </a:p>
          <a:p>
            <a:pPr marL="0" indent="0" eaLnBrk="1" hangingPunct="1">
              <a:buFontTx/>
              <a:buNone/>
            </a:pPr>
            <a:endParaRPr lang="en-US" sz="2400" dirty="0">
              <a:latin typeface="Times" charset="0"/>
              <a:ea typeface="ＭＳ Ｐゴシック" charset="0"/>
              <a:cs typeface="ＭＳ Ｐゴシック" charset="0"/>
            </a:endParaRPr>
          </a:p>
        </p:txBody>
      </p:sp>
      <p:pic>
        <p:nvPicPr>
          <p:cNvPr id="1536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76672"/>
            <a:ext cx="8002587"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5859455" y="1897813"/>
            <a:ext cx="3312368" cy="4960187"/>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4294967295"/>
          </p:nvPr>
        </p:nvSpPr>
        <p:spPr>
          <a:xfrm>
            <a:off x="228600" y="0"/>
            <a:ext cx="5567536" cy="2852936"/>
          </a:xfrm>
        </p:spPr>
        <p:txBody>
          <a:bodyPr/>
          <a:lstStyle/>
          <a:p>
            <a:pPr marL="457200" indent="-457200">
              <a:buFont typeface="+mj-lt"/>
              <a:buAutoNum type="arabicParenR"/>
            </a:pPr>
            <a:endParaRPr lang="en-GB" sz="2400" b="1" dirty="0" smtClean="0"/>
          </a:p>
          <a:p>
            <a:pPr marL="0" indent="0">
              <a:buNone/>
            </a:pPr>
            <a:r>
              <a:rPr lang="en-GB" sz="2400" dirty="0" smtClean="0"/>
              <a:t>Hume </a:t>
            </a:r>
            <a:r>
              <a:rPr lang="en-GB" sz="2400" dirty="0"/>
              <a:t>famously pointed out two counterexamples to </a:t>
            </a:r>
            <a:r>
              <a:rPr lang="en-GB" sz="2400" dirty="0" smtClean="0"/>
              <a:t>the idea that if you haven’t had an experience you can’t know what it is like to have it.</a:t>
            </a:r>
          </a:p>
          <a:p>
            <a:pPr marL="0" indent="0">
              <a:buNone/>
            </a:pPr>
            <a:endParaRPr lang="en-GB" sz="1200" dirty="0"/>
          </a:p>
          <a:p>
            <a:pPr marL="0" indent="0">
              <a:buNone/>
            </a:pPr>
            <a:r>
              <a:rPr lang="en-GB" sz="2400" dirty="0" smtClean="0"/>
              <a:t>You can come to know what it would be like to experience something that you have never experienced by</a:t>
            </a:r>
          </a:p>
          <a:p>
            <a:pPr marL="0" indent="0">
              <a:buNone/>
            </a:pPr>
            <a:endParaRPr lang="en-GB" sz="1200" dirty="0"/>
          </a:p>
        </p:txBody>
      </p:sp>
      <p:pic>
        <p:nvPicPr>
          <p:cNvPr id="5" name="Picture 4"/>
          <p:cNvPicPr>
            <a:picLocks noChangeAspect="1"/>
          </p:cNvPicPr>
          <p:nvPr/>
        </p:nvPicPr>
        <p:blipFill>
          <a:blip r:embed="rId3"/>
          <a:stretch>
            <a:fillRect/>
          </a:stretch>
        </p:blipFill>
        <p:spPr>
          <a:xfrm>
            <a:off x="3175000" y="5589240"/>
            <a:ext cx="5969000" cy="1358900"/>
          </a:xfrm>
          <a:prstGeom prst="rect">
            <a:avLst/>
          </a:prstGeom>
        </p:spPr>
      </p:pic>
      <p:sp>
        <p:nvSpPr>
          <p:cNvPr id="2" name="TextBox 1"/>
          <p:cNvSpPr txBox="1"/>
          <p:nvPr/>
        </p:nvSpPr>
        <p:spPr>
          <a:xfrm>
            <a:off x="251520" y="3645024"/>
            <a:ext cx="9433048" cy="2308324"/>
          </a:xfrm>
          <a:prstGeom prst="rect">
            <a:avLst/>
          </a:prstGeom>
          <a:noFill/>
        </p:spPr>
        <p:txBody>
          <a:bodyPr wrap="square" rtlCol="0">
            <a:spAutoFit/>
          </a:bodyPr>
          <a:lstStyle/>
          <a:p>
            <a:r>
              <a:rPr lang="en-GB" dirty="0" smtClean="0"/>
              <a:t>(1) recombining </a:t>
            </a:r>
            <a:r>
              <a:rPr lang="en-GB" dirty="0"/>
              <a:t>ideas of things that you have </a:t>
            </a:r>
            <a:r>
              <a:rPr lang="en-GB" dirty="0" smtClean="0"/>
              <a:t>experienced.</a:t>
            </a:r>
          </a:p>
          <a:p>
            <a:r>
              <a:rPr lang="en-GB" dirty="0"/>
              <a:t> </a:t>
            </a:r>
            <a:r>
              <a:rPr lang="en-GB" dirty="0" smtClean="0"/>
              <a:t>     E.g</a:t>
            </a:r>
            <a:r>
              <a:rPr lang="en-GB" dirty="0"/>
              <a:t>. a golden mountain </a:t>
            </a:r>
          </a:p>
          <a:p>
            <a:endParaRPr lang="en-GB" dirty="0" smtClean="0"/>
          </a:p>
          <a:p>
            <a:r>
              <a:rPr lang="en-GB" dirty="0" smtClean="0"/>
              <a:t>(2) experiencing </a:t>
            </a:r>
            <a:r>
              <a:rPr lang="en-GB" dirty="0"/>
              <a:t>things </a:t>
            </a:r>
            <a:r>
              <a:rPr lang="en-GB" dirty="0" smtClean="0"/>
              <a:t>very similar. </a:t>
            </a:r>
            <a:r>
              <a:rPr lang="en-GB" dirty="0"/>
              <a:t>			</a:t>
            </a:r>
          </a:p>
          <a:p>
            <a:pPr marL="0" indent="0">
              <a:buNone/>
            </a:pPr>
            <a:r>
              <a:rPr lang="en-GB" dirty="0"/>
              <a:t>     E.g. the </a:t>
            </a:r>
            <a:r>
              <a:rPr lang="en-GB" dirty="0" smtClean="0"/>
              <a:t>missing </a:t>
            </a:r>
            <a:r>
              <a:rPr lang="en-GB" dirty="0"/>
              <a:t>shade of blue</a:t>
            </a:r>
          </a:p>
          <a:p>
            <a:endParaRPr lang="en-US" dirty="0"/>
          </a:p>
        </p:txBody>
      </p:sp>
      <p:pic>
        <p:nvPicPr>
          <p:cNvPr id="3" name="Picture 2"/>
          <p:cNvPicPr>
            <a:picLocks noChangeAspect="1"/>
          </p:cNvPicPr>
          <p:nvPr/>
        </p:nvPicPr>
        <p:blipFill rotWithShape="1">
          <a:blip r:embed="rId4"/>
          <a:srcRect b="11981"/>
          <a:stretch/>
        </p:blipFill>
        <p:spPr>
          <a:xfrm>
            <a:off x="6012160" y="-11732"/>
            <a:ext cx="3251200" cy="3353520"/>
          </a:xfrm>
          <a:prstGeom prst="rect">
            <a:avLst/>
          </a:prstGeom>
        </p:spPr>
      </p:pic>
    </p:spTree>
    <p:extLst>
      <p:ext uri="{BB962C8B-B14F-4D97-AF65-F5344CB8AC3E}">
        <p14:creationId xmlns:p14="http://schemas.microsoft.com/office/powerpoint/2010/main" val="197790513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uiExpand="1" build="p"/>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4294967295"/>
          </p:nvPr>
        </p:nvSpPr>
        <p:spPr>
          <a:xfrm>
            <a:off x="228600" y="0"/>
            <a:ext cx="4847456" cy="2852936"/>
          </a:xfrm>
        </p:spPr>
        <p:txBody>
          <a:bodyPr/>
          <a:lstStyle/>
          <a:p>
            <a:pPr marL="0" indent="0">
              <a:buNone/>
            </a:pPr>
            <a:endParaRPr lang="en-GB" sz="1200" b="1" dirty="0" smtClean="0"/>
          </a:p>
          <a:p>
            <a:pPr marL="0" indent="0">
              <a:buNone/>
            </a:pPr>
            <a:endParaRPr lang="en-GB" sz="2400" dirty="0" smtClean="0"/>
          </a:p>
          <a:p>
            <a:pPr marL="0" indent="0">
              <a:buNone/>
            </a:pPr>
            <a:r>
              <a:rPr lang="en-GB" sz="2400" dirty="0" smtClean="0"/>
              <a:t>Can </a:t>
            </a:r>
            <a:r>
              <a:rPr lang="en-GB" sz="2400" dirty="0"/>
              <a:t>we give </a:t>
            </a:r>
            <a:r>
              <a:rPr lang="en-GB" sz="2400" dirty="0" err="1"/>
              <a:t>aphantasics</a:t>
            </a:r>
            <a:r>
              <a:rPr lang="en-GB" sz="2400" dirty="0"/>
              <a:t> knowledge of what it is like to have visual imagery when they haven’t experienced it </a:t>
            </a:r>
            <a:r>
              <a:rPr lang="en-GB" sz="2400" dirty="0" smtClean="0"/>
              <a:t>by using </a:t>
            </a:r>
            <a:r>
              <a:rPr lang="en-GB" sz="2400" dirty="0"/>
              <a:t>Hume’s methods</a:t>
            </a:r>
            <a:r>
              <a:rPr lang="en-GB" sz="2400" dirty="0" smtClean="0"/>
              <a:t>?</a:t>
            </a:r>
          </a:p>
        </p:txBody>
      </p:sp>
      <p:pic>
        <p:nvPicPr>
          <p:cNvPr id="3" name="Picture 2"/>
          <p:cNvPicPr>
            <a:picLocks noChangeAspect="1"/>
          </p:cNvPicPr>
          <p:nvPr/>
        </p:nvPicPr>
        <p:blipFill>
          <a:blip r:embed="rId3"/>
          <a:stretch>
            <a:fillRect/>
          </a:stretch>
        </p:blipFill>
        <p:spPr>
          <a:xfrm>
            <a:off x="4984110" y="0"/>
            <a:ext cx="4159890" cy="2708920"/>
          </a:xfrm>
          <a:prstGeom prst="rect">
            <a:avLst/>
          </a:prstGeom>
        </p:spPr>
      </p:pic>
      <p:sp>
        <p:nvSpPr>
          <p:cNvPr id="6" name="TextBox 5"/>
          <p:cNvSpPr txBox="1"/>
          <p:nvPr/>
        </p:nvSpPr>
        <p:spPr>
          <a:xfrm>
            <a:off x="179512" y="2996952"/>
            <a:ext cx="8592780" cy="2677656"/>
          </a:xfrm>
          <a:prstGeom prst="rect">
            <a:avLst/>
          </a:prstGeom>
          <a:noFill/>
        </p:spPr>
        <p:txBody>
          <a:bodyPr wrap="square" rtlCol="0">
            <a:spAutoFit/>
          </a:bodyPr>
          <a:lstStyle/>
          <a:p>
            <a:pPr marL="0" indent="0">
              <a:buNone/>
            </a:pPr>
            <a:r>
              <a:rPr lang="en-GB" dirty="0"/>
              <a:t>And, in so doing, can we get a better grip on the nature of visual imagery and how it differs from perceptual experience?</a:t>
            </a:r>
          </a:p>
          <a:p>
            <a:pPr marL="0" indent="0">
              <a:buNone/>
            </a:pPr>
            <a:endParaRPr lang="en-GB" sz="1200" dirty="0" smtClean="0"/>
          </a:p>
          <a:p>
            <a:pPr marL="0" indent="0">
              <a:buNone/>
            </a:pPr>
            <a:endParaRPr lang="en-GB" sz="1200" dirty="0"/>
          </a:p>
          <a:p>
            <a:pPr marL="0" indent="0">
              <a:buNone/>
            </a:pPr>
            <a:r>
              <a:rPr lang="en-GB" dirty="0" smtClean="0"/>
              <a:t>Yes</a:t>
            </a:r>
            <a:r>
              <a:rPr lang="en-GB" dirty="0" smtClean="0"/>
              <a:t>!</a:t>
            </a:r>
          </a:p>
          <a:p>
            <a:pPr marL="0" indent="0">
              <a:buNone/>
            </a:pPr>
            <a:endParaRPr lang="en-GB" dirty="0"/>
          </a:p>
          <a:p>
            <a:pPr marL="0" indent="0">
              <a:buNone/>
            </a:pPr>
            <a:r>
              <a:rPr lang="en-GB" dirty="0" smtClean="0"/>
              <a:t>Look at anomalous visual experience.</a:t>
            </a:r>
            <a:endParaRPr lang="en-GB" dirty="0"/>
          </a:p>
          <a:p>
            <a:endParaRPr lang="en-US" dirty="0"/>
          </a:p>
        </p:txBody>
      </p:sp>
    </p:spTree>
    <p:extLst>
      <p:ext uri="{BB962C8B-B14F-4D97-AF65-F5344CB8AC3E}">
        <p14:creationId xmlns:p14="http://schemas.microsoft.com/office/powerpoint/2010/main" val="277786908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4294967295"/>
          </p:nvPr>
        </p:nvSpPr>
        <p:spPr>
          <a:xfrm>
            <a:off x="228600" y="0"/>
            <a:ext cx="4559424" cy="2852936"/>
          </a:xfrm>
        </p:spPr>
        <p:txBody>
          <a:bodyPr/>
          <a:lstStyle/>
          <a:p>
            <a:pPr marL="0" indent="0">
              <a:buNone/>
            </a:pPr>
            <a:endParaRPr lang="en-GB" sz="1200" b="1" dirty="0" smtClean="0"/>
          </a:p>
          <a:p>
            <a:pPr marL="0" indent="0">
              <a:buNone/>
            </a:pPr>
            <a:r>
              <a:rPr lang="en-GB" sz="2400" dirty="0" smtClean="0"/>
              <a:t>In </a:t>
            </a:r>
            <a:r>
              <a:rPr lang="en-GB" sz="2400" b="1" dirty="0"/>
              <a:t>modal completion</a:t>
            </a:r>
            <a:r>
              <a:rPr lang="en-GB" sz="2400" dirty="0"/>
              <a:t> </a:t>
            </a:r>
            <a:r>
              <a:rPr lang="en-GB" sz="2400" dirty="0" smtClean="0"/>
              <a:t>you </a:t>
            </a:r>
            <a:r>
              <a:rPr lang="en-GB" sz="2400" dirty="0"/>
              <a:t>have a visual experience as of an object in virtue of experiencing edges that appear to be created by a luminance, colour or texture </a:t>
            </a:r>
            <a:r>
              <a:rPr lang="en-GB" sz="2400" dirty="0" smtClean="0"/>
              <a:t>boundary.</a:t>
            </a:r>
          </a:p>
          <a:p>
            <a:pPr marL="0" indent="0">
              <a:buNone/>
            </a:pPr>
            <a:endParaRPr lang="en-GB" sz="1200" dirty="0"/>
          </a:p>
          <a:p>
            <a:pPr marL="0" indent="0">
              <a:buNone/>
            </a:pPr>
            <a:r>
              <a:rPr lang="en-GB" sz="2400" dirty="0" smtClean="0"/>
              <a:t>At </a:t>
            </a:r>
            <a:r>
              <a:rPr lang="en-GB" sz="2400" dirty="0"/>
              <a:t>the same time, you </a:t>
            </a:r>
            <a:r>
              <a:rPr lang="en-GB" sz="2400" dirty="0" smtClean="0"/>
              <a:t>often know </a:t>
            </a:r>
            <a:r>
              <a:rPr lang="en-GB" sz="2400" dirty="0"/>
              <a:t>that there is no such boundary and there is not a difference in luminance, colour or texture where there appears to be one; but, nonetheless, that is what you </a:t>
            </a:r>
            <a:r>
              <a:rPr lang="en-GB" sz="2400" dirty="0" smtClean="0"/>
              <a:t>experience.</a:t>
            </a:r>
          </a:p>
        </p:txBody>
      </p:sp>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0"/>
            <a:ext cx="2627496" cy="2852936"/>
          </a:xfrm>
          <a:prstGeom prst="rect">
            <a:avLst/>
          </a:prstGeom>
          <a:noFill/>
          <a:ln>
            <a:noFill/>
          </a:ln>
        </p:spPr>
      </p:pic>
      <p:grpSp>
        <p:nvGrpSpPr>
          <p:cNvPr id="4" name="Group 3"/>
          <p:cNvGrpSpPr/>
          <p:nvPr/>
        </p:nvGrpSpPr>
        <p:grpSpPr>
          <a:xfrm>
            <a:off x="5940152" y="3645024"/>
            <a:ext cx="2592288" cy="2736304"/>
            <a:chOff x="6444208" y="476672"/>
            <a:chExt cx="2376264" cy="2520280"/>
          </a:xfrm>
        </p:grpSpPr>
        <p:sp>
          <p:nvSpPr>
            <p:cNvPr id="2" name="Rectangle 1"/>
            <p:cNvSpPr/>
            <p:nvPr/>
          </p:nvSpPr>
          <p:spPr bwMode="auto">
            <a:xfrm>
              <a:off x="6444208" y="548680"/>
              <a:ext cx="2376264" cy="24482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8" name="Picture 7" descr="http://www.illusionsindex.org/images/illusions/kanizsa/35_kanizsa_main.png"/>
            <p:cNvPicPr/>
            <p:nvPr/>
          </p:nvPicPr>
          <p:blipFill>
            <a:blip r:embed="rId4">
              <a:extLst>
                <a:ext uri="{28A0092B-C50C-407E-A947-70E740481C1C}">
                  <a14:useLocalDpi xmlns:a14="http://schemas.microsoft.com/office/drawing/2010/main" val="0"/>
                </a:ext>
              </a:extLst>
            </a:blip>
            <a:srcRect/>
            <a:stretch>
              <a:fillRect/>
            </a:stretch>
          </p:blipFill>
          <p:spPr bwMode="auto">
            <a:xfrm>
              <a:off x="6444208" y="476672"/>
              <a:ext cx="2376264" cy="2520280"/>
            </a:xfrm>
            <a:prstGeom prst="rect">
              <a:avLst/>
            </a:prstGeom>
            <a:noFill/>
            <a:ln>
              <a:noFill/>
            </a:ln>
          </p:spPr>
        </p:pic>
      </p:grpSp>
    </p:spTree>
    <p:extLst>
      <p:ext uri="{BB962C8B-B14F-4D97-AF65-F5344CB8AC3E}">
        <p14:creationId xmlns:p14="http://schemas.microsoft.com/office/powerpoint/2010/main" val="74584429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4294967295"/>
          </p:nvPr>
        </p:nvSpPr>
        <p:spPr>
          <a:xfrm>
            <a:off x="251520" y="836712"/>
            <a:ext cx="5711552" cy="3573016"/>
          </a:xfrm>
        </p:spPr>
        <p:txBody>
          <a:bodyPr/>
          <a:lstStyle/>
          <a:p>
            <a:pPr marL="0" indent="0">
              <a:buNone/>
            </a:pPr>
            <a:endParaRPr lang="en-GB" sz="1200" b="1" dirty="0" smtClean="0"/>
          </a:p>
          <a:p>
            <a:pPr marL="0" indent="0">
              <a:buNone/>
            </a:pPr>
            <a:r>
              <a:rPr lang="en-GB" sz="2400" dirty="0" smtClean="0"/>
              <a:t>When </a:t>
            </a:r>
            <a:r>
              <a:rPr lang="en-GB" sz="2400" dirty="0"/>
              <a:t>you realise that the shape that you are experiencing is not really there, you have an experience that is somewhat like having visual imagery</a:t>
            </a:r>
            <a:r>
              <a:rPr lang="en-GB" sz="2400" dirty="0" smtClean="0"/>
              <a:t>:</a:t>
            </a:r>
          </a:p>
        </p:txBody>
      </p:sp>
      <p:sp>
        <p:nvSpPr>
          <p:cNvPr id="5" name="TextBox 4"/>
          <p:cNvSpPr txBox="1"/>
          <p:nvPr/>
        </p:nvSpPr>
        <p:spPr>
          <a:xfrm>
            <a:off x="274441" y="2825552"/>
            <a:ext cx="5904655" cy="2308324"/>
          </a:xfrm>
          <a:prstGeom prst="rect">
            <a:avLst/>
          </a:prstGeom>
          <a:noFill/>
        </p:spPr>
        <p:txBody>
          <a:bodyPr wrap="square" rtlCol="0">
            <a:spAutoFit/>
          </a:bodyPr>
          <a:lstStyle/>
          <a:p>
            <a:r>
              <a:rPr lang="en-GB" dirty="0"/>
              <a:t>you experience something but, at the same </a:t>
            </a:r>
            <a:r>
              <a:rPr lang="en-GB" dirty="0" smtClean="0"/>
              <a:t>time</a:t>
            </a:r>
            <a:r>
              <a:rPr lang="en-GB" dirty="0"/>
              <a:t>,</a:t>
            </a:r>
            <a:r>
              <a:rPr lang="en-GB" dirty="0" smtClean="0"/>
              <a:t> </a:t>
            </a:r>
            <a:r>
              <a:rPr lang="en-GB" dirty="0"/>
              <a:t>you realise </a:t>
            </a:r>
            <a:r>
              <a:rPr lang="en-GB" dirty="0" smtClean="0"/>
              <a:t>it </a:t>
            </a:r>
            <a:r>
              <a:rPr lang="en-GB" dirty="0"/>
              <a:t>isn’t really in the world before you. </a:t>
            </a:r>
            <a:endParaRPr lang="en-GB" dirty="0" smtClean="0"/>
          </a:p>
          <a:p>
            <a:endParaRPr lang="en-GB" dirty="0"/>
          </a:p>
          <a:p>
            <a:r>
              <a:rPr lang="en-GB" dirty="0"/>
              <a:t>To the best of my knowledge </a:t>
            </a:r>
            <a:r>
              <a:rPr lang="en-GB" dirty="0" err="1"/>
              <a:t>aphantasics</a:t>
            </a:r>
            <a:r>
              <a:rPr lang="en-GB" dirty="0"/>
              <a:t> experience </a:t>
            </a:r>
            <a:r>
              <a:rPr lang="en-GB" dirty="0" err="1"/>
              <a:t>amodal</a:t>
            </a:r>
            <a:r>
              <a:rPr lang="en-GB" dirty="0"/>
              <a:t> completion</a:t>
            </a:r>
            <a:r>
              <a:rPr lang="en-GB" dirty="0" smtClean="0"/>
              <a:t>.</a:t>
            </a:r>
            <a:endParaRPr lang="en-GB"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6516504" y="1412776"/>
            <a:ext cx="2627496" cy="2852936"/>
          </a:xfrm>
          <a:prstGeom prst="rect">
            <a:avLst/>
          </a:prstGeom>
          <a:noFill/>
          <a:ln>
            <a:noFill/>
          </a:ln>
        </p:spPr>
      </p:pic>
    </p:spTree>
    <p:extLst>
      <p:ext uri="{BB962C8B-B14F-4D97-AF65-F5344CB8AC3E}">
        <p14:creationId xmlns:p14="http://schemas.microsoft.com/office/powerpoint/2010/main" val="253796357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4294967295"/>
          </p:nvPr>
        </p:nvSpPr>
        <p:spPr>
          <a:xfrm>
            <a:off x="228600" y="0"/>
            <a:ext cx="6431632" cy="2852936"/>
          </a:xfrm>
        </p:spPr>
        <p:txBody>
          <a:bodyPr/>
          <a:lstStyle/>
          <a:p>
            <a:pPr marL="0" indent="0">
              <a:buNone/>
            </a:pPr>
            <a:endParaRPr lang="en-GB" sz="1200" b="1" dirty="0" smtClean="0"/>
          </a:p>
          <a:p>
            <a:pPr marL="0" indent="0">
              <a:buNone/>
            </a:pPr>
            <a:r>
              <a:rPr lang="en-GB" sz="2400" dirty="0"/>
              <a:t>But there are differences:</a:t>
            </a:r>
          </a:p>
          <a:p>
            <a:endParaRPr lang="en-GB" sz="1200" dirty="0"/>
          </a:p>
          <a:p>
            <a:pPr marL="457200" indent="-457200">
              <a:buAutoNum type="alphaLcParenBoth"/>
            </a:pPr>
            <a:r>
              <a:rPr lang="en-GB" sz="2400" dirty="0" smtClean="0"/>
              <a:t>You </a:t>
            </a:r>
            <a:r>
              <a:rPr lang="en-GB" sz="2400" dirty="0"/>
              <a:t>can shift your attention in a way that reveals the unreality of the apparent shape or edge. </a:t>
            </a:r>
            <a:endParaRPr lang="en-GB" sz="2400" dirty="0" smtClean="0"/>
          </a:p>
          <a:p>
            <a:pPr marL="457200" indent="-457200">
              <a:buAutoNum type="alphaLcParenBoth"/>
            </a:pPr>
            <a:endParaRPr lang="en-GB" sz="1200" dirty="0" smtClean="0"/>
          </a:p>
          <a:p>
            <a:pPr marL="0" indent="0">
              <a:buNone/>
            </a:pPr>
            <a:r>
              <a:rPr lang="en-GB" sz="2400" dirty="0"/>
              <a:t>Often this is what makes you realise that those contours are illusory. </a:t>
            </a:r>
            <a:endParaRPr lang="en-GB" sz="2400" dirty="0" smtClean="0"/>
          </a:p>
          <a:p>
            <a:pPr marL="0" indent="0">
              <a:buNone/>
            </a:pPr>
            <a:endParaRPr lang="en-GB" sz="2400" dirty="0"/>
          </a:p>
          <a:p>
            <a:pPr marL="0" indent="0">
              <a:buNone/>
            </a:pPr>
            <a:endParaRPr lang="en-GB" sz="2400" dirty="0" smtClean="0"/>
          </a:p>
          <a:p>
            <a:pPr marL="457200" indent="-457200">
              <a:buAutoNum type="alphaLcParenBoth"/>
            </a:pPr>
            <a:endParaRPr lang="en-GB" sz="2400" dirty="0"/>
          </a:p>
        </p:txBody>
      </p:sp>
      <p:sp>
        <p:nvSpPr>
          <p:cNvPr id="3" name="TextBox 2"/>
          <p:cNvSpPr txBox="1"/>
          <p:nvPr/>
        </p:nvSpPr>
        <p:spPr>
          <a:xfrm>
            <a:off x="179512" y="3284984"/>
            <a:ext cx="8784976" cy="3785652"/>
          </a:xfrm>
          <a:prstGeom prst="rect">
            <a:avLst/>
          </a:prstGeom>
          <a:noFill/>
        </p:spPr>
        <p:txBody>
          <a:bodyPr wrap="square" rtlCol="0">
            <a:spAutoFit/>
          </a:bodyPr>
          <a:lstStyle/>
          <a:p>
            <a:pPr marL="0" indent="0">
              <a:buNone/>
            </a:pPr>
            <a:r>
              <a:rPr lang="en-GB" dirty="0"/>
              <a:t>This is not true of visual imagery.</a:t>
            </a:r>
          </a:p>
          <a:p>
            <a:pPr marL="0" indent="0">
              <a:buNone/>
            </a:pPr>
            <a:endParaRPr lang="en-GB" sz="1200" dirty="0"/>
          </a:p>
          <a:p>
            <a:pPr marL="0" indent="0">
              <a:buNone/>
            </a:pPr>
            <a:r>
              <a:rPr lang="en-GB" dirty="0"/>
              <a:t>In having visual imagery </a:t>
            </a:r>
            <a:r>
              <a:rPr lang="en-GB" dirty="0" smtClean="0"/>
              <a:t>you</a:t>
            </a:r>
            <a:r>
              <a:rPr lang="en-GB" dirty="0" smtClean="0"/>
              <a:t> </a:t>
            </a:r>
            <a:r>
              <a:rPr lang="en-GB" dirty="0" smtClean="0"/>
              <a:t>don’t </a:t>
            </a:r>
            <a:r>
              <a:rPr lang="en-GB" dirty="0"/>
              <a:t>have first have an experience of that which the imagery represents and then a different experience </a:t>
            </a:r>
            <a:r>
              <a:rPr lang="en-GB" dirty="0" smtClean="0"/>
              <a:t>that tells you that content is not really present, </a:t>
            </a:r>
            <a:r>
              <a:rPr lang="en-GB" dirty="0"/>
              <a:t>which convinces you that the first experience was illusory</a:t>
            </a:r>
            <a:r>
              <a:rPr lang="en-GB" dirty="0" smtClean="0"/>
              <a:t>.</a:t>
            </a:r>
          </a:p>
          <a:p>
            <a:pPr marL="0" indent="0">
              <a:buNone/>
            </a:pPr>
            <a:endParaRPr lang="en-GB" sz="1200" dirty="0"/>
          </a:p>
          <a:p>
            <a:r>
              <a:rPr lang="en-GB" dirty="0" smtClean="0"/>
              <a:t>Instead, you </a:t>
            </a:r>
            <a:r>
              <a:rPr lang="en-GB" dirty="0"/>
              <a:t>are just aware of the content of your imagery and during its persistence you know that it does not reflect reality. </a:t>
            </a:r>
            <a:endParaRPr lang="en-GB" dirty="0" smtClean="0"/>
          </a:p>
          <a:p>
            <a:pPr marL="0" indent="0">
              <a:buNone/>
            </a:pPr>
            <a:endParaRPr lang="en-GB" dirty="0"/>
          </a:p>
          <a:p>
            <a:endParaRPr lang="en-US" dirty="0"/>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6538107" y="16032"/>
            <a:ext cx="2627496" cy="2852936"/>
          </a:xfrm>
          <a:prstGeom prst="rect">
            <a:avLst/>
          </a:prstGeom>
          <a:noFill/>
          <a:ln>
            <a:noFill/>
          </a:ln>
        </p:spPr>
      </p:pic>
    </p:spTree>
    <p:extLst>
      <p:ext uri="{BB962C8B-B14F-4D97-AF65-F5344CB8AC3E}">
        <p14:creationId xmlns:p14="http://schemas.microsoft.com/office/powerpoint/2010/main" val="231490252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build="p"/>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4294967295"/>
          </p:nvPr>
        </p:nvSpPr>
        <p:spPr>
          <a:xfrm>
            <a:off x="228600" y="0"/>
            <a:ext cx="6791672" cy="2852936"/>
          </a:xfrm>
        </p:spPr>
        <p:txBody>
          <a:bodyPr/>
          <a:lstStyle/>
          <a:p>
            <a:pPr marL="0" indent="0">
              <a:buNone/>
            </a:pPr>
            <a:endParaRPr lang="en-GB" sz="1200" b="1" dirty="0" smtClean="0"/>
          </a:p>
          <a:p>
            <a:pPr marL="0" indent="0">
              <a:buNone/>
            </a:pPr>
            <a:endParaRPr lang="en-GB" sz="1200" dirty="0" smtClean="0"/>
          </a:p>
          <a:p>
            <a:pPr marL="0" indent="0">
              <a:buNone/>
            </a:pPr>
            <a:endParaRPr lang="en-GB" sz="2400" dirty="0"/>
          </a:p>
        </p:txBody>
      </p:sp>
      <p:sp>
        <p:nvSpPr>
          <p:cNvPr id="3" name="TextBox 2"/>
          <p:cNvSpPr txBox="1"/>
          <p:nvPr/>
        </p:nvSpPr>
        <p:spPr>
          <a:xfrm>
            <a:off x="581421" y="4635748"/>
            <a:ext cx="184666" cy="461665"/>
          </a:xfrm>
          <a:prstGeom prst="rect">
            <a:avLst/>
          </a:prstGeom>
          <a:noFill/>
        </p:spPr>
        <p:txBody>
          <a:bodyPr wrap="none" rtlCol="0">
            <a:spAutoFit/>
          </a:bodyPr>
          <a:lstStyle/>
          <a:p>
            <a:endParaRPr lang="en-US" dirty="0"/>
          </a:p>
        </p:txBody>
      </p:sp>
      <p:sp>
        <p:nvSpPr>
          <p:cNvPr id="6" name="TextBox 5"/>
          <p:cNvSpPr txBox="1"/>
          <p:nvPr/>
        </p:nvSpPr>
        <p:spPr>
          <a:xfrm>
            <a:off x="251520" y="1268760"/>
            <a:ext cx="5904656" cy="3600986"/>
          </a:xfrm>
          <a:prstGeom prst="rect">
            <a:avLst/>
          </a:prstGeom>
          <a:noFill/>
        </p:spPr>
        <p:txBody>
          <a:bodyPr wrap="square" rtlCol="0">
            <a:spAutoFit/>
          </a:bodyPr>
          <a:lstStyle/>
          <a:p>
            <a:endParaRPr lang="en-GB" sz="1200" dirty="0" smtClean="0"/>
          </a:p>
          <a:p>
            <a:r>
              <a:rPr lang="en-GB" dirty="0" smtClean="0"/>
              <a:t>(b) Modal completion experiences </a:t>
            </a:r>
            <a:r>
              <a:rPr lang="en-GB" dirty="0"/>
              <a:t>lack </a:t>
            </a:r>
            <a:r>
              <a:rPr lang="en-GB" dirty="0" smtClean="0"/>
              <a:t>the </a:t>
            </a:r>
            <a:r>
              <a:rPr lang="en-GB" dirty="0"/>
              <a:t>voluntary nature </a:t>
            </a:r>
            <a:r>
              <a:rPr lang="en-GB" dirty="0" smtClean="0"/>
              <a:t>of typica</a:t>
            </a:r>
            <a:r>
              <a:rPr lang="en-GB" dirty="0"/>
              <a:t>l</a:t>
            </a:r>
            <a:r>
              <a:rPr lang="en-GB" dirty="0" smtClean="0"/>
              <a:t> imagery.</a:t>
            </a:r>
          </a:p>
          <a:p>
            <a:endParaRPr lang="en-GB" dirty="0" smtClean="0"/>
          </a:p>
          <a:p>
            <a:r>
              <a:rPr lang="en-GB" dirty="0" smtClean="0"/>
              <a:t>You can</a:t>
            </a:r>
            <a:r>
              <a:rPr lang="en-GB" dirty="0"/>
              <a:t>, to some extent, voluntarily choose to switch back and forward between experiencing the illusory contour and experiencing that it is really not present, </a:t>
            </a:r>
            <a:r>
              <a:rPr lang="en-GB" dirty="0" smtClean="0"/>
              <a:t>but you cannot </a:t>
            </a:r>
            <a:r>
              <a:rPr lang="en-GB" dirty="0"/>
              <a:t>choose voluntarily to experience whatever </a:t>
            </a:r>
            <a:r>
              <a:rPr lang="en-GB" dirty="0" smtClean="0"/>
              <a:t>you want.</a:t>
            </a: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6516504" y="1700808"/>
            <a:ext cx="2627496" cy="2852936"/>
          </a:xfrm>
          <a:prstGeom prst="rect">
            <a:avLst/>
          </a:prstGeom>
          <a:noFill/>
          <a:ln>
            <a:noFill/>
          </a:ln>
        </p:spPr>
      </p:pic>
    </p:spTree>
    <p:extLst>
      <p:ext uri="{BB962C8B-B14F-4D97-AF65-F5344CB8AC3E}">
        <p14:creationId xmlns:p14="http://schemas.microsoft.com/office/powerpoint/2010/main" val="320216482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4294967295"/>
          </p:nvPr>
        </p:nvSpPr>
        <p:spPr>
          <a:xfrm>
            <a:off x="228600" y="0"/>
            <a:ext cx="6431632" cy="2852936"/>
          </a:xfrm>
        </p:spPr>
        <p:txBody>
          <a:bodyPr/>
          <a:lstStyle/>
          <a:p>
            <a:pPr marL="0" indent="0">
              <a:buNone/>
            </a:pPr>
            <a:endParaRPr lang="en-GB" sz="1200" b="1" dirty="0" smtClean="0"/>
          </a:p>
          <a:p>
            <a:pPr marL="0" indent="0">
              <a:buNone/>
            </a:pPr>
            <a:endParaRPr lang="en-GB" sz="2400" dirty="0" smtClean="0"/>
          </a:p>
          <a:p>
            <a:pPr marL="0" indent="0">
              <a:buNone/>
            </a:pPr>
            <a:endParaRPr lang="en-GB" sz="2400" dirty="0"/>
          </a:p>
        </p:txBody>
      </p:sp>
      <p:sp>
        <p:nvSpPr>
          <p:cNvPr id="3" name="TextBox 2"/>
          <p:cNvSpPr txBox="1"/>
          <p:nvPr/>
        </p:nvSpPr>
        <p:spPr>
          <a:xfrm>
            <a:off x="581421" y="4635748"/>
            <a:ext cx="184666" cy="461665"/>
          </a:xfrm>
          <a:prstGeom prst="rect">
            <a:avLst/>
          </a:prstGeom>
          <a:noFill/>
        </p:spPr>
        <p:txBody>
          <a:bodyPr wrap="none" rtlCol="0">
            <a:spAutoFit/>
          </a:bodyPr>
          <a:lstStyle/>
          <a:p>
            <a:endParaRPr lang="en-US" dirty="0"/>
          </a:p>
        </p:txBody>
      </p:sp>
      <p:sp>
        <p:nvSpPr>
          <p:cNvPr id="6" name="TextBox 5"/>
          <p:cNvSpPr txBox="1"/>
          <p:nvPr/>
        </p:nvSpPr>
        <p:spPr>
          <a:xfrm>
            <a:off x="323528" y="1052736"/>
            <a:ext cx="6048672" cy="4154983"/>
          </a:xfrm>
          <a:prstGeom prst="rect">
            <a:avLst/>
          </a:prstGeom>
          <a:noFill/>
        </p:spPr>
        <p:txBody>
          <a:bodyPr wrap="square" rtlCol="0">
            <a:spAutoFit/>
          </a:bodyPr>
          <a:lstStyle/>
          <a:p>
            <a:r>
              <a:rPr lang="en-GB" dirty="0" smtClean="0"/>
              <a:t>(d) In my opinion, modal </a:t>
            </a:r>
            <a:r>
              <a:rPr lang="en-GB" dirty="0"/>
              <a:t>completion experiences </a:t>
            </a:r>
            <a:r>
              <a:rPr lang="en-GB" dirty="0" smtClean="0"/>
              <a:t>seem </a:t>
            </a:r>
            <a:r>
              <a:rPr lang="en-GB" dirty="0"/>
              <a:t>more like a visual experience—more “vivid” </a:t>
            </a:r>
            <a:r>
              <a:rPr lang="en-GB" dirty="0" smtClean="0"/>
              <a:t>—than visual imagery.</a:t>
            </a:r>
          </a:p>
          <a:p>
            <a:endParaRPr lang="en-GB" dirty="0"/>
          </a:p>
          <a:p>
            <a:r>
              <a:rPr lang="en-GB" dirty="0" smtClean="0"/>
              <a:t>Of </a:t>
            </a:r>
            <a:r>
              <a:rPr lang="en-GB" dirty="0"/>
              <a:t>course </a:t>
            </a:r>
            <a:r>
              <a:rPr lang="en-GB" dirty="0" smtClean="0"/>
              <a:t>in having such visual experience you aren’t </a:t>
            </a:r>
            <a:r>
              <a:rPr lang="en-GB" dirty="0"/>
              <a:t>seeing accurately, and </a:t>
            </a:r>
            <a:r>
              <a:rPr lang="en-GB" dirty="0" smtClean="0"/>
              <a:t>you usually come </a:t>
            </a:r>
            <a:r>
              <a:rPr lang="en-GB" dirty="0"/>
              <a:t>to learn through the process described above that </a:t>
            </a:r>
            <a:r>
              <a:rPr lang="en-GB" dirty="0" smtClean="0"/>
              <a:t>you aren’t. </a:t>
            </a:r>
          </a:p>
          <a:p>
            <a:endParaRPr lang="en-GB" dirty="0"/>
          </a:p>
          <a:p>
            <a:r>
              <a:rPr lang="en-GB" dirty="0" smtClean="0"/>
              <a:t>However</a:t>
            </a:r>
            <a:r>
              <a:rPr lang="en-GB" dirty="0"/>
              <a:t>, the experience still seems </a:t>
            </a:r>
            <a:r>
              <a:rPr lang="en-GB" dirty="0" smtClean="0"/>
              <a:t>far like </a:t>
            </a:r>
            <a:r>
              <a:rPr lang="en-GB" dirty="0"/>
              <a:t>more seeing, rather than imagining. </a:t>
            </a:r>
            <a:endParaRPr lang="en-US" dirty="0"/>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6516504" y="1556792"/>
            <a:ext cx="2627496" cy="2852936"/>
          </a:xfrm>
          <a:prstGeom prst="rect">
            <a:avLst/>
          </a:prstGeom>
          <a:noFill/>
          <a:ln>
            <a:noFill/>
          </a:ln>
        </p:spPr>
      </p:pic>
    </p:spTree>
    <p:extLst>
      <p:ext uri="{BB962C8B-B14F-4D97-AF65-F5344CB8AC3E}">
        <p14:creationId xmlns:p14="http://schemas.microsoft.com/office/powerpoint/2010/main" val="40126891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4294967295"/>
          </p:nvPr>
        </p:nvSpPr>
        <p:spPr>
          <a:xfrm>
            <a:off x="251520" y="404664"/>
            <a:ext cx="5783560" cy="2852936"/>
          </a:xfrm>
        </p:spPr>
        <p:txBody>
          <a:bodyPr/>
          <a:lstStyle/>
          <a:p>
            <a:pPr marL="0" indent="0">
              <a:buNone/>
            </a:pPr>
            <a:endParaRPr lang="en-GB" sz="1200" b="1" dirty="0" smtClean="0"/>
          </a:p>
          <a:p>
            <a:pPr marL="0" indent="0">
              <a:buNone/>
            </a:pPr>
            <a:endParaRPr lang="en-GB" sz="400" dirty="0" smtClean="0"/>
          </a:p>
          <a:p>
            <a:pPr marL="0" indent="0">
              <a:buNone/>
            </a:pPr>
            <a:r>
              <a:rPr lang="en-GB" sz="2400" b="1" dirty="0" smtClean="0"/>
              <a:t>Known Afterimages</a:t>
            </a:r>
          </a:p>
          <a:p>
            <a:pPr marL="0" indent="0">
              <a:buNone/>
            </a:pPr>
            <a:endParaRPr lang="en-GB" sz="1200" dirty="0" smtClean="0"/>
          </a:p>
          <a:p>
            <a:pPr marL="0" indent="0">
              <a:buNone/>
            </a:pPr>
            <a:r>
              <a:rPr lang="en-GB" sz="2400" dirty="0"/>
              <a:t>Like imagery, in many cases, afterimages don’t appear to present objects existing in the environment. </a:t>
            </a:r>
            <a:endParaRPr lang="en-GB" sz="2400" dirty="0" smtClean="0"/>
          </a:p>
          <a:p>
            <a:pPr marL="0" indent="0">
              <a:buNone/>
            </a:pPr>
            <a:endParaRPr lang="en-GB" sz="1200" dirty="0"/>
          </a:p>
          <a:p>
            <a:pPr marL="0" indent="0">
              <a:buNone/>
            </a:pPr>
            <a:r>
              <a:rPr lang="en-GB" sz="2400" dirty="0"/>
              <a:t>But unlike typical imagery, afterimages are not voluntary</a:t>
            </a:r>
            <a:r>
              <a:rPr lang="en-GB" sz="2400" dirty="0" smtClean="0"/>
              <a:t>.</a:t>
            </a:r>
          </a:p>
          <a:p>
            <a:pPr marL="0" indent="0">
              <a:buNone/>
            </a:pPr>
            <a:endParaRPr lang="en-GB" sz="1200" dirty="0"/>
          </a:p>
          <a:p>
            <a:pPr marL="0" indent="0">
              <a:buNone/>
            </a:pPr>
            <a:endParaRPr lang="en-US" sz="2400" dirty="0"/>
          </a:p>
        </p:txBody>
      </p:sp>
      <p:sp>
        <p:nvSpPr>
          <p:cNvPr id="3" name="TextBox 2"/>
          <p:cNvSpPr txBox="1"/>
          <p:nvPr/>
        </p:nvSpPr>
        <p:spPr>
          <a:xfrm>
            <a:off x="581421" y="4635748"/>
            <a:ext cx="184666" cy="461665"/>
          </a:xfrm>
          <a:prstGeom prst="rect">
            <a:avLst/>
          </a:prstGeom>
          <a:noFill/>
        </p:spPr>
        <p:txBody>
          <a:bodyPr wrap="none" rtlCol="0">
            <a:spAutoFit/>
          </a:bodyPr>
          <a:lstStyle/>
          <a:p>
            <a:endParaRPr lang="en-US" dirty="0"/>
          </a:p>
        </p:txBody>
      </p:sp>
      <p:pic>
        <p:nvPicPr>
          <p:cNvPr id="9" name="Picture 8" descr="http://www.illusionsindex.org/images/illusions/Negative-Afterimages/423px-AMY_WINEHOUSE,_afterimage.jpg"/>
          <p:cNvPicPr/>
          <p:nvPr/>
        </p:nvPicPr>
        <p:blipFill>
          <a:blip r:embed="rId3">
            <a:extLst>
              <a:ext uri="{28A0092B-C50C-407E-A947-70E740481C1C}">
                <a14:useLocalDpi xmlns:a14="http://schemas.microsoft.com/office/drawing/2010/main" val="0"/>
              </a:ext>
            </a:extLst>
          </a:blip>
          <a:srcRect/>
          <a:stretch>
            <a:fillRect/>
          </a:stretch>
        </p:blipFill>
        <p:spPr bwMode="auto">
          <a:xfrm>
            <a:off x="6126480" y="1052736"/>
            <a:ext cx="3017520" cy="4272280"/>
          </a:xfrm>
          <a:prstGeom prst="rect">
            <a:avLst/>
          </a:prstGeom>
          <a:noFill/>
          <a:ln>
            <a:noFill/>
          </a:ln>
        </p:spPr>
      </p:pic>
      <p:sp>
        <p:nvSpPr>
          <p:cNvPr id="5" name="TextBox 4"/>
          <p:cNvSpPr txBox="1"/>
          <p:nvPr/>
        </p:nvSpPr>
        <p:spPr>
          <a:xfrm>
            <a:off x="251520" y="3861048"/>
            <a:ext cx="5832648" cy="1938992"/>
          </a:xfrm>
          <a:prstGeom prst="rect">
            <a:avLst/>
          </a:prstGeom>
          <a:noFill/>
        </p:spPr>
        <p:txBody>
          <a:bodyPr wrap="square" rtlCol="0">
            <a:spAutoFit/>
          </a:bodyPr>
          <a:lstStyle/>
          <a:p>
            <a:pPr marL="0" indent="0">
              <a:buNone/>
            </a:pPr>
            <a:r>
              <a:rPr lang="en-GB" dirty="0" smtClean="0"/>
              <a:t>In my opinion, </a:t>
            </a:r>
            <a:r>
              <a:rPr lang="en-GB" dirty="0" smtClean="0"/>
              <a:t>afterimages </a:t>
            </a:r>
            <a:r>
              <a:rPr lang="en-GB" dirty="0" smtClean="0"/>
              <a:t>are more “vivid” than </a:t>
            </a:r>
            <a:r>
              <a:rPr lang="en-GB" dirty="0"/>
              <a:t>visual imagery, but they </a:t>
            </a:r>
            <a:r>
              <a:rPr lang="en-GB" dirty="0" smtClean="0"/>
              <a:t>are a </a:t>
            </a:r>
            <a:r>
              <a:rPr lang="en-GB" dirty="0" smtClean="0"/>
              <a:t>slightly </a:t>
            </a:r>
            <a:r>
              <a:rPr lang="en-GB" dirty="0" smtClean="0"/>
              <a:t>less vivid than </a:t>
            </a:r>
            <a:r>
              <a:rPr lang="en-GB" dirty="0"/>
              <a:t>a standard visual perceptual experience. </a:t>
            </a:r>
          </a:p>
          <a:p>
            <a:endParaRPr lang="en-US" dirty="0"/>
          </a:p>
        </p:txBody>
      </p:sp>
    </p:spTree>
    <p:extLst>
      <p:ext uri="{BB962C8B-B14F-4D97-AF65-F5344CB8AC3E}">
        <p14:creationId xmlns:p14="http://schemas.microsoft.com/office/powerpoint/2010/main" val="45809662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build="p"/>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4294967295"/>
          </p:nvPr>
        </p:nvSpPr>
        <p:spPr>
          <a:xfrm>
            <a:off x="228600" y="0"/>
            <a:ext cx="4919464" cy="2204864"/>
          </a:xfrm>
        </p:spPr>
        <p:txBody>
          <a:bodyPr/>
          <a:lstStyle/>
          <a:p>
            <a:pPr marL="0" indent="0">
              <a:buNone/>
            </a:pPr>
            <a:endParaRPr lang="en-GB" sz="1200" b="1" dirty="0" smtClean="0"/>
          </a:p>
          <a:p>
            <a:pPr marL="0" indent="0">
              <a:buNone/>
            </a:pPr>
            <a:endParaRPr lang="en-GB" sz="1200" dirty="0" smtClean="0"/>
          </a:p>
          <a:p>
            <a:pPr marL="0" indent="0">
              <a:buNone/>
            </a:pPr>
            <a:r>
              <a:rPr lang="en-GB" sz="2400" b="1" dirty="0" smtClean="0"/>
              <a:t>Lucid Dreams</a:t>
            </a:r>
          </a:p>
          <a:p>
            <a:pPr marL="0" indent="0">
              <a:buNone/>
            </a:pPr>
            <a:endParaRPr lang="en-GB" sz="1200" dirty="0"/>
          </a:p>
          <a:p>
            <a:pPr marL="0" indent="0">
              <a:buNone/>
            </a:pPr>
            <a:r>
              <a:rPr lang="en-GB" sz="2400" dirty="0" smtClean="0"/>
              <a:t>Some </a:t>
            </a:r>
            <a:r>
              <a:rPr lang="en-GB" sz="2400" dirty="0" err="1"/>
              <a:t>aphantasics</a:t>
            </a:r>
            <a:r>
              <a:rPr lang="en-GB" sz="2400" dirty="0"/>
              <a:t> have visual dreams and some do </a:t>
            </a:r>
            <a:r>
              <a:rPr lang="en-GB" sz="2400" dirty="0" smtClean="0"/>
              <a:t>not.</a:t>
            </a:r>
          </a:p>
          <a:p>
            <a:pPr marL="0" indent="0">
              <a:buNone/>
            </a:pPr>
            <a:endParaRPr lang="en-GB" sz="2400" dirty="0"/>
          </a:p>
        </p:txBody>
      </p:sp>
      <p:sp>
        <p:nvSpPr>
          <p:cNvPr id="3" name="TextBox 2"/>
          <p:cNvSpPr txBox="1"/>
          <p:nvPr/>
        </p:nvSpPr>
        <p:spPr>
          <a:xfrm>
            <a:off x="581421" y="4635748"/>
            <a:ext cx="184666" cy="461665"/>
          </a:xfrm>
          <a:prstGeom prst="rect">
            <a:avLst/>
          </a:prstGeom>
          <a:noFill/>
        </p:spPr>
        <p:txBody>
          <a:bodyPr wrap="none" rtlCol="0">
            <a:spAutoFit/>
          </a:bodyPr>
          <a:lstStyle/>
          <a:p>
            <a:endParaRPr lang="en-US" dirty="0"/>
          </a:p>
        </p:txBody>
      </p:sp>
      <p:sp>
        <p:nvSpPr>
          <p:cNvPr id="5" name="TextBox 4"/>
          <p:cNvSpPr txBox="1"/>
          <p:nvPr/>
        </p:nvSpPr>
        <p:spPr>
          <a:xfrm>
            <a:off x="251520" y="2132856"/>
            <a:ext cx="8784976" cy="3785651"/>
          </a:xfrm>
          <a:prstGeom prst="rect">
            <a:avLst/>
          </a:prstGeom>
          <a:noFill/>
        </p:spPr>
        <p:txBody>
          <a:bodyPr wrap="square" rtlCol="0">
            <a:spAutoFit/>
          </a:bodyPr>
          <a:lstStyle/>
          <a:p>
            <a:pPr marL="0" indent="0">
              <a:buNone/>
            </a:pPr>
            <a:r>
              <a:rPr lang="en-GB" dirty="0"/>
              <a:t>Comparing </a:t>
            </a:r>
            <a:r>
              <a:rPr lang="en-GB" dirty="0" smtClean="0"/>
              <a:t>visual </a:t>
            </a:r>
            <a:r>
              <a:rPr lang="en-GB" dirty="0"/>
              <a:t>imagery to dream experiences will not be helpful to those </a:t>
            </a:r>
            <a:r>
              <a:rPr lang="en-GB" dirty="0" err="1"/>
              <a:t>aphantasics</a:t>
            </a:r>
            <a:r>
              <a:rPr lang="en-GB" dirty="0"/>
              <a:t> who don’t dream.</a:t>
            </a:r>
          </a:p>
          <a:p>
            <a:pPr marL="0" indent="0">
              <a:buNone/>
            </a:pPr>
            <a:endParaRPr lang="en-GB" dirty="0"/>
          </a:p>
          <a:p>
            <a:pPr marL="0" indent="0">
              <a:buNone/>
            </a:pPr>
            <a:r>
              <a:rPr lang="en-GB" dirty="0"/>
              <a:t>But for those that do: </a:t>
            </a:r>
            <a:r>
              <a:rPr lang="en-GB" dirty="0" smtClean="0"/>
              <a:t>is dreaming </a:t>
            </a:r>
            <a:r>
              <a:rPr lang="en-GB" dirty="0"/>
              <a:t>like having visual imagery? </a:t>
            </a:r>
            <a:endParaRPr lang="en-GB" dirty="0" smtClean="0"/>
          </a:p>
          <a:p>
            <a:pPr marL="0" indent="0">
              <a:buNone/>
            </a:pPr>
            <a:endParaRPr lang="en-US" sz="1200" dirty="0"/>
          </a:p>
          <a:p>
            <a:pPr marL="0" indent="0">
              <a:buNone/>
            </a:pPr>
            <a:r>
              <a:rPr lang="en-US" dirty="0" smtClean="0"/>
              <a:t>Normal dreams present things as existing here and now                     —so are quite unlike typical visual imagery.</a:t>
            </a:r>
          </a:p>
          <a:p>
            <a:pPr marL="0" indent="0">
              <a:buNone/>
            </a:pPr>
            <a:endParaRPr lang="en-GB" sz="1200" dirty="0" smtClean="0"/>
          </a:p>
          <a:p>
            <a:pPr marL="0" indent="0">
              <a:buNone/>
            </a:pPr>
            <a:r>
              <a:rPr lang="en-GB" dirty="0" smtClean="0"/>
              <a:t>But in lucid dreams people have insight into the fact that they are dreaming, so they know their experience doesn’t reflect reality            </a:t>
            </a:r>
            <a:r>
              <a:rPr lang="en-US" dirty="0"/>
              <a:t>—</a:t>
            </a:r>
            <a:r>
              <a:rPr lang="en-GB" dirty="0" smtClean="0"/>
              <a:t> like having visual imagery.</a:t>
            </a:r>
          </a:p>
        </p:txBody>
      </p:sp>
      <p:pic>
        <p:nvPicPr>
          <p:cNvPr id="2" name="Picture 1"/>
          <p:cNvPicPr>
            <a:picLocks noChangeAspect="1"/>
          </p:cNvPicPr>
          <p:nvPr/>
        </p:nvPicPr>
        <p:blipFill rotWithShape="1">
          <a:blip r:embed="rId3"/>
          <a:srcRect l="14384" t="32739" r="13571" b="8293"/>
          <a:stretch/>
        </p:blipFill>
        <p:spPr>
          <a:xfrm>
            <a:off x="5231310" y="0"/>
            <a:ext cx="3912690" cy="2132856"/>
          </a:xfrm>
          <a:prstGeom prst="rect">
            <a:avLst/>
          </a:prstGeom>
        </p:spPr>
      </p:pic>
    </p:spTree>
    <p:extLst>
      <p:ext uri="{BB962C8B-B14F-4D97-AF65-F5344CB8AC3E}">
        <p14:creationId xmlns:p14="http://schemas.microsoft.com/office/powerpoint/2010/main" val="180000205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uiExpand="1" build="p"/>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4294967295"/>
          </p:nvPr>
        </p:nvSpPr>
        <p:spPr>
          <a:xfrm>
            <a:off x="228600" y="0"/>
            <a:ext cx="4919464" cy="2204864"/>
          </a:xfrm>
        </p:spPr>
        <p:txBody>
          <a:bodyPr/>
          <a:lstStyle/>
          <a:p>
            <a:pPr marL="0" indent="0">
              <a:buNone/>
            </a:pPr>
            <a:endParaRPr lang="en-GB" sz="1200" b="1" dirty="0" smtClean="0"/>
          </a:p>
          <a:p>
            <a:pPr marL="0" indent="0">
              <a:buNone/>
            </a:pPr>
            <a:endParaRPr lang="en-GB" sz="1200" dirty="0" smtClean="0"/>
          </a:p>
          <a:p>
            <a:pPr marL="0" indent="0">
              <a:buNone/>
            </a:pPr>
            <a:endParaRPr lang="en-GB" sz="1200" dirty="0" smtClean="0"/>
          </a:p>
          <a:p>
            <a:pPr marL="0" indent="0">
              <a:buNone/>
            </a:pPr>
            <a:endParaRPr lang="en-GB" sz="1200" dirty="0"/>
          </a:p>
          <a:p>
            <a:pPr marL="0" indent="0">
              <a:buNone/>
            </a:pPr>
            <a:r>
              <a:rPr lang="en-GB" sz="2400" dirty="0" smtClean="0"/>
              <a:t>Many lucid dreamers claim to be able to determine the content of their dreams.</a:t>
            </a:r>
          </a:p>
          <a:p>
            <a:pPr marL="0" indent="0">
              <a:buNone/>
            </a:pPr>
            <a:endParaRPr lang="en-GB" sz="2400" dirty="0"/>
          </a:p>
          <a:p>
            <a:pPr marL="0" indent="0">
              <a:buNone/>
            </a:pPr>
            <a:endParaRPr lang="en-GB" sz="2400" dirty="0" smtClean="0"/>
          </a:p>
          <a:p>
            <a:pPr marL="0" indent="0">
              <a:buNone/>
            </a:pPr>
            <a:endParaRPr lang="en-GB" sz="2400" dirty="0"/>
          </a:p>
        </p:txBody>
      </p:sp>
      <p:sp>
        <p:nvSpPr>
          <p:cNvPr id="3" name="TextBox 2"/>
          <p:cNvSpPr txBox="1"/>
          <p:nvPr/>
        </p:nvSpPr>
        <p:spPr>
          <a:xfrm>
            <a:off x="581421" y="4635748"/>
            <a:ext cx="184666" cy="461665"/>
          </a:xfrm>
          <a:prstGeom prst="rect">
            <a:avLst/>
          </a:prstGeom>
          <a:noFill/>
        </p:spPr>
        <p:txBody>
          <a:bodyPr wrap="none" rtlCol="0">
            <a:spAutoFit/>
          </a:bodyPr>
          <a:lstStyle/>
          <a:p>
            <a:endParaRPr lang="en-US" dirty="0"/>
          </a:p>
        </p:txBody>
      </p:sp>
      <p:sp>
        <p:nvSpPr>
          <p:cNvPr id="5" name="TextBox 4"/>
          <p:cNvSpPr txBox="1"/>
          <p:nvPr/>
        </p:nvSpPr>
        <p:spPr>
          <a:xfrm>
            <a:off x="251520" y="1988840"/>
            <a:ext cx="8784976" cy="3600986"/>
          </a:xfrm>
          <a:prstGeom prst="rect">
            <a:avLst/>
          </a:prstGeom>
          <a:noFill/>
        </p:spPr>
        <p:txBody>
          <a:bodyPr wrap="square" rtlCol="0">
            <a:spAutoFit/>
          </a:bodyPr>
          <a:lstStyle/>
          <a:p>
            <a:pPr marL="0" indent="0">
              <a:buNone/>
            </a:pPr>
            <a:r>
              <a:rPr lang="en-GB" dirty="0" smtClean="0"/>
              <a:t> </a:t>
            </a:r>
            <a:endParaRPr lang="en-GB" sz="1200" dirty="0" smtClean="0"/>
          </a:p>
          <a:p>
            <a:r>
              <a:rPr lang="en-US" dirty="0"/>
              <a:t>This makes them like visual </a:t>
            </a:r>
            <a:r>
              <a:rPr lang="en-US" dirty="0" smtClean="0"/>
              <a:t>imagery with respect to voluntariness.</a:t>
            </a:r>
            <a:endParaRPr lang="en-US" dirty="0"/>
          </a:p>
          <a:p>
            <a:pPr marL="0" indent="0">
              <a:buNone/>
            </a:pPr>
            <a:endParaRPr lang="en-GB" sz="1200" dirty="0" smtClean="0"/>
          </a:p>
          <a:p>
            <a:pPr marL="0" indent="0">
              <a:buNone/>
            </a:pPr>
            <a:endParaRPr lang="en-GB" sz="1200" dirty="0"/>
          </a:p>
          <a:p>
            <a:pPr marL="0" indent="0">
              <a:buNone/>
            </a:pPr>
            <a:r>
              <a:rPr lang="en-GB" dirty="0" smtClean="0"/>
              <a:t>Are dreams more “vivid” </a:t>
            </a:r>
            <a:r>
              <a:rPr lang="en-GB" dirty="0"/>
              <a:t>in the </a:t>
            </a:r>
            <a:r>
              <a:rPr lang="en-GB" dirty="0" smtClean="0"/>
              <a:t>special sense than </a:t>
            </a:r>
            <a:r>
              <a:rPr lang="en-GB" dirty="0"/>
              <a:t>visual </a:t>
            </a:r>
            <a:r>
              <a:rPr lang="en-GB" dirty="0" smtClean="0"/>
              <a:t>imagery?</a:t>
            </a:r>
          </a:p>
          <a:p>
            <a:pPr marL="0" indent="0">
              <a:buNone/>
            </a:pPr>
            <a:endParaRPr lang="en-GB" sz="1200" dirty="0"/>
          </a:p>
          <a:p>
            <a:pPr marL="0" indent="0">
              <a:buNone/>
            </a:pPr>
            <a:r>
              <a:rPr lang="en-GB" dirty="0" smtClean="0"/>
              <a:t>An interesting feature of dreams is that when one has them one usually takes them to be perception, and thus like perceptual experience, but when one wakes up and recalls them, one seems more aware of their dissimilarity to visual </a:t>
            </a:r>
            <a:r>
              <a:rPr lang="en-GB" dirty="0" smtClean="0"/>
              <a:t>experience </a:t>
            </a:r>
            <a:r>
              <a:rPr lang="en-GB" dirty="0" smtClean="0"/>
              <a:t>than one </a:t>
            </a:r>
            <a:r>
              <a:rPr lang="en-GB" dirty="0" smtClean="0"/>
              <a:t>did at </a:t>
            </a:r>
            <a:r>
              <a:rPr lang="en-GB" dirty="0" smtClean="0"/>
              <a:t>the time of having them.</a:t>
            </a:r>
            <a:endParaRPr lang="en-GB" dirty="0"/>
          </a:p>
        </p:txBody>
      </p:sp>
      <p:pic>
        <p:nvPicPr>
          <p:cNvPr id="2" name="Picture 1"/>
          <p:cNvPicPr>
            <a:picLocks noChangeAspect="1"/>
          </p:cNvPicPr>
          <p:nvPr/>
        </p:nvPicPr>
        <p:blipFill rotWithShape="1">
          <a:blip r:embed="rId3"/>
          <a:srcRect l="14384" t="32739" r="13571" b="8293"/>
          <a:stretch/>
        </p:blipFill>
        <p:spPr>
          <a:xfrm>
            <a:off x="5231310" y="0"/>
            <a:ext cx="3912690" cy="2132856"/>
          </a:xfrm>
          <a:prstGeom prst="rect">
            <a:avLst/>
          </a:prstGeom>
        </p:spPr>
      </p:pic>
    </p:spTree>
    <p:extLst>
      <p:ext uri="{BB962C8B-B14F-4D97-AF65-F5344CB8AC3E}">
        <p14:creationId xmlns:p14="http://schemas.microsoft.com/office/powerpoint/2010/main" val="172005411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4294967295"/>
          </p:nvPr>
        </p:nvSpPr>
        <p:spPr>
          <a:xfrm>
            <a:off x="228600" y="0"/>
            <a:ext cx="5279504" cy="6021288"/>
          </a:xfrm>
        </p:spPr>
        <p:txBody>
          <a:bodyPr/>
          <a:lstStyle/>
          <a:p>
            <a:pPr marL="0" indent="0" eaLnBrk="1" hangingPunct="1">
              <a:lnSpc>
                <a:spcPct val="90000"/>
              </a:lnSpc>
              <a:buFontTx/>
              <a:buNone/>
            </a:pPr>
            <a:endParaRPr lang="en-GB" sz="1200" b="1" dirty="0">
              <a:latin typeface="Times" charset="0"/>
              <a:ea typeface="ＭＳ Ｐゴシック" charset="0"/>
              <a:cs typeface="ＭＳ Ｐゴシック" charset="0"/>
            </a:endParaRPr>
          </a:p>
          <a:p>
            <a:pPr marL="0" indent="0" eaLnBrk="1" hangingPunct="1">
              <a:lnSpc>
                <a:spcPct val="90000"/>
              </a:lnSpc>
              <a:buFontTx/>
              <a:buNone/>
            </a:pPr>
            <a:endParaRPr lang="en-US" sz="1200" dirty="0">
              <a:latin typeface="Times" charset="0"/>
              <a:ea typeface="ＭＳ Ｐゴシック" charset="0"/>
              <a:cs typeface="ＭＳ Ｐゴシック" charset="0"/>
            </a:endParaRPr>
          </a:p>
          <a:p>
            <a:pPr marL="0" indent="0" eaLnBrk="1" hangingPunct="1">
              <a:lnSpc>
                <a:spcPct val="90000"/>
              </a:lnSpc>
              <a:buFontTx/>
              <a:buNone/>
            </a:pPr>
            <a:endParaRPr lang="en-US" sz="1200" dirty="0">
              <a:latin typeface="Times" charset="0"/>
              <a:ea typeface="ＭＳ Ｐゴシック" charset="0"/>
              <a:cs typeface="ＭＳ Ｐゴシック" charset="0"/>
            </a:endParaRPr>
          </a:p>
          <a:p>
            <a:pPr marL="0" indent="0" eaLnBrk="1" hangingPunct="1">
              <a:lnSpc>
                <a:spcPct val="90000"/>
              </a:lnSpc>
              <a:buFontTx/>
              <a:buNone/>
            </a:pPr>
            <a:endParaRPr lang="en-US" sz="2400" dirty="0" smtClean="0">
              <a:latin typeface="Times" charset="0"/>
              <a:ea typeface="ＭＳ Ｐゴシック" charset="0"/>
              <a:cs typeface="ＭＳ Ｐゴシック" charset="0"/>
            </a:endParaRPr>
          </a:p>
          <a:p>
            <a:pPr marL="0" indent="0" eaLnBrk="1" hangingPunct="1">
              <a:lnSpc>
                <a:spcPct val="90000"/>
              </a:lnSpc>
              <a:buFontTx/>
              <a:buNone/>
            </a:pPr>
            <a:r>
              <a:rPr lang="en-GB" sz="2400" dirty="0" smtClean="0">
                <a:latin typeface="Times"/>
                <a:ea typeface="ＭＳ Ｐゴシック" charset="0"/>
                <a:cs typeface="Times"/>
              </a:rPr>
              <a:t>What is it like to have visual imagery?</a:t>
            </a:r>
          </a:p>
          <a:p>
            <a:pPr marL="0" indent="0" eaLnBrk="1" hangingPunct="1">
              <a:lnSpc>
                <a:spcPct val="90000"/>
              </a:lnSpc>
              <a:buFontTx/>
              <a:buNone/>
            </a:pPr>
            <a:endParaRPr lang="en-GB" sz="2400" dirty="0" smtClean="0">
              <a:latin typeface="Times"/>
              <a:ea typeface="ＭＳ Ｐゴシック" charset="0"/>
              <a:cs typeface="Times"/>
            </a:endParaRPr>
          </a:p>
          <a:p>
            <a:pPr marL="0" indent="0" eaLnBrk="1" hangingPunct="1">
              <a:lnSpc>
                <a:spcPct val="90000"/>
              </a:lnSpc>
              <a:buFontTx/>
              <a:buNone/>
            </a:pPr>
            <a:endParaRPr lang="en-GB" sz="2400" dirty="0">
              <a:latin typeface="Times"/>
              <a:ea typeface="ＭＳ Ｐゴシック" charset="0"/>
              <a:cs typeface="Times"/>
            </a:endParaRPr>
          </a:p>
          <a:p>
            <a:pPr marL="0" indent="0" eaLnBrk="1" hangingPunct="1">
              <a:lnSpc>
                <a:spcPct val="90000"/>
              </a:lnSpc>
              <a:buFontTx/>
              <a:buNone/>
            </a:pPr>
            <a:r>
              <a:rPr lang="en-GB" sz="2400" dirty="0">
                <a:latin typeface="Times"/>
                <a:ea typeface="ＭＳ Ｐゴシック" charset="0"/>
                <a:cs typeface="Times"/>
              </a:rPr>
              <a:t>H</a:t>
            </a:r>
            <a:r>
              <a:rPr lang="en-GB" sz="2400" dirty="0" smtClean="0">
                <a:latin typeface="Times"/>
                <a:ea typeface="ＭＳ Ｐゴシック" charset="0"/>
                <a:cs typeface="Times"/>
              </a:rPr>
              <a:t>ow does visual imagery differ from visual experience?</a:t>
            </a:r>
          </a:p>
          <a:p>
            <a:pPr marL="0" indent="0" eaLnBrk="1" hangingPunct="1">
              <a:lnSpc>
                <a:spcPct val="90000"/>
              </a:lnSpc>
              <a:buFontTx/>
              <a:buNone/>
            </a:pPr>
            <a:endParaRPr lang="en-GB" sz="2400" dirty="0" smtClean="0">
              <a:latin typeface="Times"/>
              <a:ea typeface="ＭＳ Ｐゴシック" charset="0"/>
              <a:cs typeface="Times"/>
            </a:endParaRPr>
          </a:p>
          <a:p>
            <a:pPr marL="0" indent="0" eaLnBrk="1" hangingPunct="1">
              <a:lnSpc>
                <a:spcPct val="90000"/>
              </a:lnSpc>
              <a:buFontTx/>
              <a:buNone/>
            </a:pPr>
            <a:endParaRPr lang="en-GB" sz="2400" dirty="0">
              <a:latin typeface="Times"/>
              <a:ea typeface="ＭＳ Ｐゴシック" charset="0"/>
              <a:cs typeface="Times"/>
            </a:endParaRPr>
          </a:p>
          <a:p>
            <a:pPr marL="0" indent="0" eaLnBrk="1" hangingPunct="1">
              <a:lnSpc>
                <a:spcPct val="90000"/>
              </a:lnSpc>
              <a:buFontTx/>
              <a:buNone/>
            </a:pPr>
            <a:r>
              <a:rPr lang="en-GB" sz="2400" dirty="0" smtClean="0">
                <a:latin typeface="Times"/>
                <a:ea typeface="ＭＳ Ｐゴシック" charset="0"/>
                <a:cs typeface="Times"/>
              </a:rPr>
              <a:t>How can we best communicate the answers to these questions to people who have (congenital) </a:t>
            </a:r>
            <a:r>
              <a:rPr lang="en-GB" sz="2400" dirty="0" err="1" smtClean="0">
                <a:latin typeface="Times"/>
                <a:ea typeface="ＭＳ Ｐゴシック" charset="0"/>
                <a:cs typeface="Times"/>
              </a:rPr>
              <a:t>aphantasia</a:t>
            </a:r>
            <a:r>
              <a:rPr lang="en-GB" sz="2400" dirty="0" smtClean="0">
                <a:latin typeface="Times"/>
                <a:ea typeface="ＭＳ Ｐゴシック" charset="0"/>
                <a:cs typeface="Times"/>
              </a:rPr>
              <a:t>?</a:t>
            </a:r>
          </a:p>
          <a:p>
            <a:pPr marL="0" indent="0" eaLnBrk="1" hangingPunct="1">
              <a:lnSpc>
                <a:spcPct val="90000"/>
              </a:lnSpc>
              <a:buFontTx/>
              <a:buNone/>
            </a:pPr>
            <a:endParaRPr lang="en-US" sz="2400" dirty="0" smtClean="0">
              <a:latin typeface="Times" charset="0"/>
              <a:ea typeface="ＭＳ Ｐゴシック" charset="0"/>
              <a:cs typeface="ＭＳ Ｐゴシック" charset="0"/>
            </a:endParaRPr>
          </a:p>
          <a:p>
            <a:pPr marL="0" indent="0" eaLnBrk="1" hangingPunct="1">
              <a:lnSpc>
                <a:spcPct val="90000"/>
              </a:lnSpc>
              <a:buFontTx/>
              <a:buNone/>
            </a:pPr>
            <a:endParaRPr lang="en-US" sz="2400" dirty="0">
              <a:latin typeface="Times" charset="0"/>
              <a:ea typeface="ＭＳ Ｐゴシック" charset="0"/>
              <a:cs typeface="ＭＳ Ｐゴシック" charset="0"/>
            </a:endParaRPr>
          </a:p>
        </p:txBody>
      </p:sp>
      <p:pic>
        <p:nvPicPr>
          <p:cNvPr id="2" name="Picture 1"/>
          <p:cNvPicPr>
            <a:picLocks noChangeAspect="1"/>
          </p:cNvPicPr>
          <p:nvPr/>
        </p:nvPicPr>
        <p:blipFill>
          <a:blip r:embed="rId3"/>
          <a:stretch>
            <a:fillRect/>
          </a:stretch>
        </p:blipFill>
        <p:spPr>
          <a:xfrm>
            <a:off x="5796136" y="836712"/>
            <a:ext cx="3347864" cy="4792305"/>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9">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4294967295"/>
          </p:nvPr>
        </p:nvSpPr>
        <p:spPr>
          <a:xfrm>
            <a:off x="228600" y="0"/>
            <a:ext cx="5207496" cy="2204864"/>
          </a:xfrm>
        </p:spPr>
        <p:txBody>
          <a:bodyPr/>
          <a:lstStyle/>
          <a:p>
            <a:pPr marL="0" indent="0">
              <a:buNone/>
            </a:pPr>
            <a:endParaRPr lang="en-GB" sz="1200" dirty="0" smtClean="0"/>
          </a:p>
          <a:p>
            <a:pPr marL="0" indent="0">
              <a:buNone/>
            </a:pPr>
            <a:r>
              <a:rPr lang="en-GB" sz="2400" b="1" dirty="0" err="1" smtClean="0"/>
              <a:t>Amodal</a:t>
            </a:r>
            <a:r>
              <a:rPr lang="en-GB" sz="2400" b="1" dirty="0" smtClean="0"/>
              <a:t> Completion</a:t>
            </a:r>
          </a:p>
          <a:p>
            <a:pPr marL="0" indent="0">
              <a:buNone/>
            </a:pPr>
            <a:endParaRPr lang="en-GB" sz="1200" b="1" dirty="0"/>
          </a:p>
          <a:p>
            <a:pPr marL="0" indent="0">
              <a:buNone/>
            </a:pPr>
            <a:r>
              <a:rPr lang="en-GB" sz="2400" dirty="0" smtClean="0"/>
              <a:t>It occurs </a:t>
            </a:r>
            <a:r>
              <a:rPr lang="en-GB" sz="2400" dirty="0"/>
              <a:t>when part of an object is experienced as occluded and is reported as having a particular shape or boundary, yet the occluded portion of the object is not experienced as being defined by colour, lightness or texture boundaries. </a:t>
            </a:r>
            <a:endParaRPr lang="en-GB" sz="2400" dirty="0" smtClean="0"/>
          </a:p>
        </p:txBody>
      </p:sp>
      <p:sp>
        <p:nvSpPr>
          <p:cNvPr id="3" name="TextBox 2"/>
          <p:cNvSpPr txBox="1"/>
          <p:nvPr/>
        </p:nvSpPr>
        <p:spPr>
          <a:xfrm>
            <a:off x="581421" y="4635748"/>
            <a:ext cx="184666" cy="461665"/>
          </a:xfrm>
          <a:prstGeom prst="rect">
            <a:avLst/>
          </a:prstGeom>
          <a:noFill/>
        </p:spPr>
        <p:txBody>
          <a:bodyPr wrap="none" rtlCol="0">
            <a:spAutoFit/>
          </a:bodyPr>
          <a:lstStyle/>
          <a:p>
            <a:endParaRPr lang="en-US" dirty="0"/>
          </a:p>
        </p:txBody>
      </p:sp>
      <p:sp>
        <p:nvSpPr>
          <p:cNvPr id="5" name="TextBox 4"/>
          <p:cNvSpPr txBox="1"/>
          <p:nvPr/>
        </p:nvSpPr>
        <p:spPr>
          <a:xfrm>
            <a:off x="251520" y="3429000"/>
            <a:ext cx="5184576" cy="2492990"/>
          </a:xfrm>
          <a:prstGeom prst="rect">
            <a:avLst/>
          </a:prstGeom>
          <a:noFill/>
        </p:spPr>
        <p:txBody>
          <a:bodyPr wrap="square" rtlCol="0">
            <a:spAutoFit/>
          </a:bodyPr>
          <a:lstStyle/>
          <a:p>
            <a:pPr marL="0" indent="0">
              <a:buNone/>
            </a:pPr>
            <a:endParaRPr lang="en-GB" sz="1200" dirty="0"/>
          </a:p>
          <a:p>
            <a:pPr marL="0" indent="0">
              <a:buNone/>
            </a:pPr>
            <a:r>
              <a:rPr lang="en-GB" dirty="0"/>
              <a:t>Unlike </a:t>
            </a:r>
            <a:r>
              <a:rPr lang="en-GB" dirty="0" smtClean="0"/>
              <a:t>modal completion, </a:t>
            </a:r>
            <a:r>
              <a:rPr lang="en-GB" dirty="0"/>
              <a:t>the </a:t>
            </a:r>
            <a:r>
              <a:rPr lang="en-GB" dirty="0" smtClean="0"/>
              <a:t>occluded </a:t>
            </a:r>
            <a:r>
              <a:rPr lang="en-GB" dirty="0" err="1" smtClean="0"/>
              <a:t>amodally</a:t>
            </a:r>
            <a:r>
              <a:rPr lang="en-GB" dirty="0" smtClean="0"/>
              <a:t> completed object’s parts do </a:t>
            </a:r>
            <a:r>
              <a:rPr lang="en-GB" dirty="0"/>
              <a:t>not appear within our experience in virtue of a colour or lightness boundary. Yet, still, in some sense they seem </a:t>
            </a:r>
            <a:r>
              <a:rPr lang="en-GB" dirty="0" smtClean="0"/>
              <a:t>present. </a:t>
            </a:r>
            <a:endParaRPr lang="en-GB" dirty="0"/>
          </a:p>
        </p:txBody>
      </p:sp>
      <p:pic>
        <p:nvPicPr>
          <p:cNvPr id="9" name="Picture 8" descr="mage result for footballer long arm occluded"/>
          <p:cNvPicPr/>
          <p:nvPr/>
        </p:nvPicPr>
        <p:blipFill rotWithShape="1">
          <a:blip r:embed="rId3">
            <a:extLst>
              <a:ext uri="{28A0092B-C50C-407E-A947-70E740481C1C}">
                <a14:useLocalDpi xmlns:a14="http://schemas.microsoft.com/office/drawing/2010/main" val="0"/>
              </a:ext>
            </a:extLst>
          </a:blip>
          <a:srcRect l="1747" t="14498" r="28845"/>
          <a:stretch/>
        </p:blipFill>
        <p:spPr bwMode="auto">
          <a:xfrm>
            <a:off x="5670772" y="0"/>
            <a:ext cx="3473228" cy="2932069"/>
          </a:xfrm>
          <a:prstGeom prst="rect">
            <a:avLst/>
          </a:prstGeom>
          <a:noFill/>
          <a:ln>
            <a:noFill/>
          </a:ln>
        </p:spPr>
      </p:pic>
      <p:grpSp>
        <p:nvGrpSpPr>
          <p:cNvPr id="10" name="Group 9"/>
          <p:cNvGrpSpPr/>
          <p:nvPr/>
        </p:nvGrpSpPr>
        <p:grpSpPr>
          <a:xfrm>
            <a:off x="5940153" y="3356992"/>
            <a:ext cx="2843810" cy="3024336"/>
            <a:chOff x="6444207" y="476672"/>
            <a:chExt cx="2376265" cy="2520280"/>
          </a:xfrm>
        </p:grpSpPr>
        <p:sp>
          <p:nvSpPr>
            <p:cNvPr id="11" name="Rectangle 10"/>
            <p:cNvSpPr/>
            <p:nvPr/>
          </p:nvSpPr>
          <p:spPr bwMode="auto">
            <a:xfrm>
              <a:off x="6444208" y="548680"/>
              <a:ext cx="2376264" cy="24482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12" name="Picture 11" descr="http://www.illusionsindex.org/images/illusions/kanizsa/35_kanizsa_main.png"/>
            <p:cNvPicPr/>
            <p:nvPr/>
          </p:nvPicPr>
          <p:blipFill>
            <a:blip r:embed="rId4">
              <a:extLst>
                <a:ext uri="{28A0092B-C50C-407E-A947-70E740481C1C}">
                  <a14:useLocalDpi xmlns:a14="http://schemas.microsoft.com/office/drawing/2010/main" val="0"/>
                </a:ext>
              </a:extLst>
            </a:blip>
            <a:srcRect/>
            <a:stretch>
              <a:fillRect/>
            </a:stretch>
          </p:blipFill>
          <p:spPr bwMode="auto">
            <a:xfrm>
              <a:off x="6444207" y="476672"/>
              <a:ext cx="2376264" cy="2520280"/>
            </a:xfrm>
            <a:prstGeom prst="rect">
              <a:avLst/>
            </a:prstGeom>
            <a:noFill/>
            <a:ln>
              <a:noFill/>
            </a:ln>
          </p:spPr>
        </p:pic>
      </p:grpSp>
    </p:spTree>
    <p:extLst>
      <p:ext uri="{BB962C8B-B14F-4D97-AF65-F5344CB8AC3E}">
        <p14:creationId xmlns:p14="http://schemas.microsoft.com/office/powerpoint/2010/main" val="250832201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uiExpand="1" build="p" bldLvl="2"/>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4294967295"/>
          </p:nvPr>
        </p:nvSpPr>
        <p:spPr>
          <a:xfrm>
            <a:off x="228600" y="0"/>
            <a:ext cx="5423520" cy="2204864"/>
          </a:xfrm>
        </p:spPr>
        <p:txBody>
          <a:bodyPr/>
          <a:lstStyle/>
          <a:p>
            <a:pPr marL="0" indent="0">
              <a:buNone/>
            </a:pPr>
            <a:endParaRPr lang="en-GB" sz="1200" dirty="0" smtClean="0"/>
          </a:p>
          <a:p>
            <a:pPr marL="0" indent="0">
              <a:buNone/>
            </a:pPr>
            <a:r>
              <a:rPr lang="en-GB" sz="2400" dirty="0" smtClean="0"/>
              <a:t>Do </a:t>
            </a:r>
            <a:r>
              <a:rPr lang="en-GB" sz="2400" dirty="0" err="1" smtClean="0"/>
              <a:t>amodal</a:t>
            </a:r>
            <a:r>
              <a:rPr lang="en-GB" sz="2400" dirty="0" smtClean="0"/>
              <a:t> completion experiences present their objects as existing?</a:t>
            </a:r>
          </a:p>
          <a:p>
            <a:pPr marL="0" indent="0">
              <a:buNone/>
            </a:pPr>
            <a:endParaRPr lang="en-GB" sz="1200" dirty="0"/>
          </a:p>
          <a:p>
            <a:pPr marL="0" indent="0">
              <a:buNone/>
            </a:pPr>
            <a:r>
              <a:rPr lang="en-GB" sz="2400" dirty="0" smtClean="0"/>
              <a:t>Cases vary!</a:t>
            </a:r>
          </a:p>
          <a:p>
            <a:pPr marL="0" indent="0">
              <a:buNone/>
            </a:pPr>
            <a:endParaRPr lang="en-GB" sz="1200" dirty="0" smtClean="0"/>
          </a:p>
          <a:p>
            <a:pPr marL="0" indent="0">
              <a:buNone/>
            </a:pPr>
            <a:r>
              <a:rPr lang="en-GB" sz="2400" dirty="0" smtClean="0"/>
              <a:t>The cat </a:t>
            </a:r>
            <a:r>
              <a:rPr lang="mr-IN" sz="2400" dirty="0" smtClean="0"/>
              <a:t>–</a:t>
            </a:r>
            <a:r>
              <a:rPr lang="en-GB" sz="2400" dirty="0" smtClean="0"/>
              <a:t> yes!</a:t>
            </a:r>
          </a:p>
          <a:p>
            <a:pPr marL="0" indent="0">
              <a:buNone/>
            </a:pPr>
            <a:endParaRPr lang="en-GB" sz="1200" dirty="0"/>
          </a:p>
          <a:p>
            <a:pPr marL="0" indent="0">
              <a:buNone/>
            </a:pPr>
            <a:r>
              <a:rPr lang="en-GB" sz="2400" dirty="0" smtClean="0"/>
              <a:t>Other cases:</a:t>
            </a:r>
          </a:p>
          <a:p>
            <a:pPr marL="0" indent="0">
              <a:buNone/>
            </a:pPr>
            <a:endParaRPr lang="en-GB" sz="1200" dirty="0"/>
          </a:p>
          <a:p>
            <a:pPr marL="0" indent="0">
              <a:buNone/>
            </a:pPr>
            <a:r>
              <a:rPr lang="en-GB" sz="2400" dirty="0" smtClean="0"/>
              <a:t>When </a:t>
            </a:r>
            <a:r>
              <a:rPr lang="en-GB" sz="2400" dirty="0"/>
              <a:t>you </a:t>
            </a:r>
            <a:r>
              <a:rPr lang="en-GB" sz="2400" dirty="0" smtClean="0"/>
              <a:t>attend to the </a:t>
            </a:r>
            <a:r>
              <a:rPr lang="en-GB" sz="2400" dirty="0" err="1" smtClean="0"/>
              <a:t>Kanizsa</a:t>
            </a:r>
            <a:r>
              <a:rPr lang="en-GB" sz="2400" dirty="0" smtClean="0"/>
              <a:t> </a:t>
            </a:r>
            <a:r>
              <a:rPr lang="en-GB" sz="2400" dirty="0"/>
              <a:t>figure you realise that there isn’t really a downward facing triangle present, only the three </a:t>
            </a:r>
            <a:r>
              <a:rPr lang="en-GB" sz="2400" dirty="0" smtClean="0"/>
              <a:t>angles.</a:t>
            </a:r>
          </a:p>
          <a:p>
            <a:pPr marL="0" indent="0">
              <a:buNone/>
            </a:pPr>
            <a:endParaRPr lang="en-GB" sz="1200" dirty="0"/>
          </a:p>
          <a:p>
            <a:pPr marL="0" indent="0">
              <a:buNone/>
            </a:pPr>
            <a:r>
              <a:rPr lang="en-GB" sz="2400" dirty="0" smtClean="0"/>
              <a:t>This case </a:t>
            </a:r>
            <a:r>
              <a:rPr lang="en-GB" sz="2400" dirty="0"/>
              <a:t>of </a:t>
            </a:r>
            <a:r>
              <a:rPr lang="en-GB" sz="2400" dirty="0" err="1"/>
              <a:t>amodal</a:t>
            </a:r>
            <a:r>
              <a:rPr lang="en-GB" sz="2400" dirty="0"/>
              <a:t> completion </a:t>
            </a:r>
            <a:r>
              <a:rPr lang="en-GB" sz="2400" dirty="0" smtClean="0"/>
              <a:t>is therefore quite like </a:t>
            </a:r>
            <a:r>
              <a:rPr lang="en-GB" sz="2400" dirty="0"/>
              <a:t>cases of visual imagery. </a:t>
            </a:r>
            <a:r>
              <a:rPr lang="en-GB" sz="2400" dirty="0" smtClean="0"/>
              <a:t>The object is present in your experience but it doesn’t seem present in the world. </a:t>
            </a:r>
          </a:p>
          <a:p>
            <a:pPr marL="0" indent="0">
              <a:buNone/>
            </a:pPr>
            <a:endParaRPr lang="en-GB" sz="2400" dirty="0"/>
          </a:p>
          <a:p>
            <a:pPr marL="0" indent="0">
              <a:buNone/>
            </a:pPr>
            <a:endParaRPr lang="en-GB" sz="2400" dirty="0" smtClean="0"/>
          </a:p>
        </p:txBody>
      </p:sp>
      <p:sp>
        <p:nvSpPr>
          <p:cNvPr id="3" name="TextBox 2"/>
          <p:cNvSpPr txBox="1"/>
          <p:nvPr/>
        </p:nvSpPr>
        <p:spPr>
          <a:xfrm>
            <a:off x="581421" y="4635748"/>
            <a:ext cx="184666" cy="461665"/>
          </a:xfrm>
          <a:prstGeom prst="rect">
            <a:avLst/>
          </a:prstGeom>
          <a:noFill/>
        </p:spPr>
        <p:txBody>
          <a:bodyPr wrap="none" rtlCol="0">
            <a:spAutoFit/>
          </a:bodyPr>
          <a:lstStyle/>
          <a:p>
            <a:endParaRPr lang="en-US" dirty="0"/>
          </a:p>
        </p:txBody>
      </p:sp>
      <p:grpSp>
        <p:nvGrpSpPr>
          <p:cNvPr id="12" name="Group 11"/>
          <p:cNvGrpSpPr/>
          <p:nvPr/>
        </p:nvGrpSpPr>
        <p:grpSpPr>
          <a:xfrm>
            <a:off x="6012160" y="3573016"/>
            <a:ext cx="2843810" cy="3024336"/>
            <a:chOff x="6444207" y="476672"/>
            <a:chExt cx="2376265" cy="2520280"/>
          </a:xfrm>
        </p:grpSpPr>
        <p:sp>
          <p:nvSpPr>
            <p:cNvPr id="13" name="Rectangle 12"/>
            <p:cNvSpPr/>
            <p:nvPr/>
          </p:nvSpPr>
          <p:spPr bwMode="auto">
            <a:xfrm>
              <a:off x="6444208" y="548680"/>
              <a:ext cx="2376264" cy="24482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14" name="Picture 13" descr="http://www.illusionsindex.org/images/illusions/kanizsa/35_kanizsa_main.png"/>
            <p:cNvPicPr/>
            <p:nvPr/>
          </p:nvPicPr>
          <p:blipFill>
            <a:blip r:embed="rId3">
              <a:extLst>
                <a:ext uri="{28A0092B-C50C-407E-A947-70E740481C1C}">
                  <a14:useLocalDpi xmlns:a14="http://schemas.microsoft.com/office/drawing/2010/main" val="0"/>
                </a:ext>
              </a:extLst>
            </a:blip>
            <a:srcRect/>
            <a:stretch>
              <a:fillRect/>
            </a:stretch>
          </p:blipFill>
          <p:spPr bwMode="auto">
            <a:xfrm>
              <a:off x="6444207" y="476672"/>
              <a:ext cx="2376264" cy="2520280"/>
            </a:xfrm>
            <a:prstGeom prst="rect">
              <a:avLst/>
            </a:prstGeom>
            <a:noFill/>
            <a:ln>
              <a:noFill/>
            </a:ln>
          </p:spPr>
        </p:pic>
      </p:grpSp>
      <p:pic>
        <p:nvPicPr>
          <p:cNvPr id="15" name="Picture 14"/>
          <p:cNvPicPr>
            <a:picLocks noChangeAspect="1"/>
          </p:cNvPicPr>
          <p:nvPr/>
        </p:nvPicPr>
        <p:blipFill rotWithShape="1">
          <a:blip r:embed="rId4"/>
          <a:srcRect l="11914" b="10107"/>
          <a:stretch/>
        </p:blipFill>
        <p:spPr>
          <a:xfrm>
            <a:off x="4703984" y="9060"/>
            <a:ext cx="4440016" cy="3335561"/>
          </a:xfrm>
          <a:prstGeom prst="rect">
            <a:avLst/>
          </a:prstGeom>
        </p:spPr>
      </p:pic>
    </p:spTree>
    <p:extLst>
      <p:ext uri="{BB962C8B-B14F-4D97-AF65-F5344CB8AC3E}">
        <p14:creationId xmlns:p14="http://schemas.microsoft.com/office/powerpoint/2010/main" val="125933972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09">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09">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0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4294967295"/>
          </p:nvPr>
        </p:nvSpPr>
        <p:spPr>
          <a:xfrm>
            <a:off x="228600" y="0"/>
            <a:ext cx="5207496" cy="2204864"/>
          </a:xfrm>
        </p:spPr>
        <p:txBody>
          <a:bodyPr/>
          <a:lstStyle/>
          <a:p>
            <a:pPr marL="0" indent="0">
              <a:buNone/>
            </a:pPr>
            <a:endParaRPr lang="en-GB" sz="1200" dirty="0" smtClean="0"/>
          </a:p>
          <a:p>
            <a:pPr marL="0" indent="0">
              <a:buNone/>
            </a:pPr>
            <a:r>
              <a:rPr lang="en-GB" sz="2400" dirty="0" err="1" smtClean="0"/>
              <a:t>Amodal</a:t>
            </a:r>
            <a:r>
              <a:rPr lang="en-GB" sz="2400" dirty="0" smtClean="0"/>
              <a:t> </a:t>
            </a:r>
            <a:r>
              <a:rPr lang="en-GB" sz="2400" dirty="0"/>
              <a:t>completion </a:t>
            </a:r>
            <a:r>
              <a:rPr lang="en-GB" sz="2400" dirty="0" smtClean="0"/>
              <a:t>is </a:t>
            </a:r>
            <a:r>
              <a:rPr lang="en-GB" sz="2400" dirty="0" smtClean="0"/>
              <a:t>often unlike </a:t>
            </a:r>
            <a:r>
              <a:rPr lang="en-GB" sz="2400" dirty="0" smtClean="0"/>
              <a:t>typical visual imagery experience as it lacks voluntariness. </a:t>
            </a:r>
          </a:p>
          <a:p>
            <a:pPr marL="0" indent="0">
              <a:buNone/>
            </a:pPr>
            <a:endParaRPr lang="en-GB" sz="1200" dirty="0"/>
          </a:p>
          <a:p>
            <a:pPr marL="0" indent="0">
              <a:buNone/>
            </a:pPr>
            <a:r>
              <a:rPr lang="en-GB" sz="2400" dirty="0" err="1" smtClean="0"/>
              <a:t>Amodal</a:t>
            </a:r>
            <a:r>
              <a:rPr lang="en-GB" sz="2400" dirty="0" smtClean="0"/>
              <a:t> </a:t>
            </a:r>
            <a:r>
              <a:rPr lang="en-GB" sz="2400" dirty="0"/>
              <a:t>completion is </a:t>
            </a:r>
            <a:r>
              <a:rPr lang="en-GB" sz="2400" dirty="0" smtClean="0"/>
              <a:t>often constrained </a:t>
            </a:r>
            <a:r>
              <a:rPr lang="en-GB" sz="2400" dirty="0"/>
              <a:t>by the world with respect to what </a:t>
            </a:r>
            <a:r>
              <a:rPr lang="en-GB" sz="2400" dirty="0" err="1" smtClean="0"/>
              <a:t>amodally</a:t>
            </a:r>
            <a:r>
              <a:rPr lang="en-GB" sz="2400" dirty="0" smtClean="0"/>
              <a:t> </a:t>
            </a:r>
            <a:r>
              <a:rPr lang="en-GB" sz="2400" dirty="0"/>
              <a:t>completed experiences one </a:t>
            </a:r>
            <a:r>
              <a:rPr lang="en-GB" sz="2400" dirty="0" smtClean="0"/>
              <a:t>has.</a:t>
            </a:r>
          </a:p>
          <a:p>
            <a:pPr marL="0" indent="0">
              <a:buNone/>
            </a:pPr>
            <a:endParaRPr lang="en-GB" sz="1200" dirty="0"/>
          </a:p>
          <a:p>
            <a:pPr marL="0" indent="0">
              <a:buNone/>
            </a:pPr>
            <a:r>
              <a:rPr lang="en-GB" sz="2400" dirty="0"/>
              <a:t>You are not free to voluntarily experience what you wish.</a:t>
            </a:r>
          </a:p>
          <a:p>
            <a:pPr marL="0" indent="0">
              <a:buNone/>
            </a:pPr>
            <a:endParaRPr lang="en-GB" sz="2400" dirty="0" smtClean="0"/>
          </a:p>
          <a:p>
            <a:pPr marL="0" indent="0">
              <a:buNone/>
            </a:pPr>
            <a:endParaRPr lang="en-GB" sz="1200" dirty="0"/>
          </a:p>
          <a:p>
            <a:pPr marL="0" indent="0">
              <a:buNone/>
            </a:pPr>
            <a:endParaRPr lang="en-GB" sz="2400" dirty="0" smtClean="0"/>
          </a:p>
        </p:txBody>
      </p:sp>
      <p:sp>
        <p:nvSpPr>
          <p:cNvPr id="3" name="TextBox 2"/>
          <p:cNvSpPr txBox="1"/>
          <p:nvPr/>
        </p:nvSpPr>
        <p:spPr>
          <a:xfrm>
            <a:off x="581421" y="4635748"/>
            <a:ext cx="184666" cy="461665"/>
          </a:xfrm>
          <a:prstGeom prst="rect">
            <a:avLst/>
          </a:prstGeom>
          <a:noFill/>
        </p:spPr>
        <p:txBody>
          <a:bodyPr wrap="none" rtlCol="0">
            <a:spAutoFit/>
          </a:bodyPr>
          <a:lstStyle/>
          <a:p>
            <a:endParaRPr lang="en-US" dirty="0"/>
          </a:p>
        </p:txBody>
      </p:sp>
      <p:sp>
        <p:nvSpPr>
          <p:cNvPr id="2" name="TextBox 1"/>
          <p:cNvSpPr txBox="1"/>
          <p:nvPr/>
        </p:nvSpPr>
        <p:spPr>
          <a:xfrm>
            <a:off x="292737" y="4221088"/>
            <a:ext cx="8820472" cy="2492990"/>
          </a:xfrm>
          <a:prstGeom prst="rect">
            <a:avLst/>
          </a:prstGeom>
          <a:noFill/>
        </p:spPr>
        <p:txBody>
          <a:bodyPr wrap="square" rtlCol="0">
            <a:spAutoFit/>
          </a:bodyPr>
          <a:lstStyle/>
          <a:p>
            <a:endParaRPr lang="en-GB" sz="1200" dirty="0"/>
          </a:p>
          <a:p>
            <a:r>
              <a:rPr lang="en-GB" dirty="0"/>
              <a:t>W</a:t>
            </a:r>
            <a:r>
              <a:rPr lang="en-GB" dirty="0" smtClean="0"/>
              <a:t>hen </a:t>
            </a:r>
            <a:r>
              <a:rPr lang="en-GB" dirty="0"/>
              <a:t>looking at the </a:t>
            </a:r>
            <a:r>
              <a:rPr lang="en-GB" dirty="0" err="1" smtClean="0"/>
              <a:t>Kanizsa</a:t>
            </a:r>
            <a:r>
              <a:rPr lang="en-GB" dirty="0" smtClean="0"/>
              <a:t> </a:t>
            </a:r>
            <a:r>
              <a:rPr lang="en-GB" dirty="0"/>
              <a:t>triangle </a:t>
            </a:r>
            <a:r>
              <a:rPr lang="en-GB" dirty="0" smtClean="0"/>
              <a:t>you can’t help experiencing a downward </a:t>
            </a:r>
            <a:r>
              <a:rPr lang="en-GB" dirty="0"/>
              <a:t>facing </a:t>
            </a:r>
            <a:r>
              <a:rPr lang="en-GB" dirty="0" smtClean="0"/>
              <a:t>triangle.</a:t>
            </a:r>
          </a:p>
          <a:p>
            <a:endParaRPr lang="en-GB" dirty="0"/>
          </a:p>
          <a:p>
            <a:r>
              <a:rPr lang="en-GB" dirty="0" smtClean="0"/>
              <a:t>You cannot </a:t>
            </a:r>
            <a:r>
              <a:rPr lang="en-GB" dirty="0"/>
              <a:t>experience whatever path </a:t>
            </a:r>
            <a:r>
              <a:rPr lang="en-GB" dirty="0" smtClean="0"/>
              <a:t>you want </a:t>
            </a:r>
            <a:r>
              <a:rPr lang="en-GB" dirty="0"/>
              <a:t>between the ends of the angles, such as </a:t>
            </a:r>
            <a:r>
              <a:rPr lang="en-GB" dirty="0" smtClean="0"/>
              <a:t>curved lines</a:t>
            </a:r>
            <a:r>
              <a:rPr lang="en-GB" dirty="0"/>
              <a:t>.</a:t>
            </a:r>
          </a:p>
          <a:p>
            <a:endParaRPr lang="en-US" dirty="0"/>
          </a:p>
        </p:txBody>
      </p:sp>
      <p:grpSp>
        <p:nvGrpSpPr>
          <p:cNvPr id="9" name="Group 8"/>
          <p:cNvGrpSpPr/>
          <p:nvPr/>
        </p:nvGrpSpPr>
        <p:grpSpPr>
          <a:xfrm>
            <a:off x="5829226" y="-3581"/>
            <a:ext cx="3347864" cy="3528392"/>
            <a:chOff x="6444207" y="476672"/>
            <a:chExt cx="2376265" cy="2520280"/>
          </a:xfrm>
        </p:grpSpPr>
        <p:sp>
          <p:nvSpPr>
            <p:cNvPr id="10" name="Rectangle 9"/>
            <p:cNvSpPr/>
            <p:nvPr/>
          </p:nvSpPr>
          <p:spPr bwMode="auto">
            <a:xfrm>
              <a:off x="6444208" y="548680"/>
              <a:ext cx="2376264" cy="24482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11" name="Picture 10" descr="http://www.illusionsindex.org/images/illusions/kanizsa/35_kanizsa_main.png"/>
            <p:cNvPicPr/>
            <p:nvPr/>
          </p:nvPicPr>
          <p:blipFill>
            <a:blip r:embed="rId3">
              <a:extLst>
                <a:ext uri="{28A0092B-C50C-407E-A947-70E740481C1C}">
                  <a14:useLocalDpi xmlns:a14="http://schemas.microsoft.com/office/drawing/2010/main" val="0"/>
                </a:ext>
              </a:extLst>
            </a:blip>
            <a:srcRect/>
            <a:stretch>
              <a:fillRect/>
            </a:stretch>
          </p:blipFill>
          <p:spPr bwMode="auto">
            <a:xfrm>
              <a:off x="6444207" y="476672"/>
              <a:ext cx="2376264" cy="2520280"/>
            </a:xfrm>
            <a:prstGeom prst="rect">
              <a:avLst/>
            </a:prstGeom>
            <a:noFill/>
            <a:ln>
              <a:noFill/>
            </a:ln>
          </p:spPr>
        </p:pic>
      </p:grpSp>
      <p:pic>
        <p:nvPicPr>
          <p:cNvPr id="4" name="Picture 3"/>
          <p:cNvPicPr>
            <a:picLocks noChangeAspect="1"/>
          </p:cNvPicPr>
          <p:nvPr/>
        </p:nvPicPr>
        <p:blipFill>
          <a:blip r:embed="rId4"/>
          <a:stretch>
            <a:fillRect/>
          </a:stretch>
        </p:blipFill>
        <p:spPr>
          <a:xfrm>
            <a:off x="5841330" y="116632"/>
            <a:ext cx="3302670" cy="3356991"/>
          </a:xfrm>
          <a:prstGeom prst="rect">
            <a:avLst/>
          </a:prstGeom>
        </p:spPr>
      </p:pic>
    </p:spTree>
    <p:extLst>
      <p:ext uri="{BB962C8B-B14F-4D97-AF65-F5344CB8AC3E}">
        <p14:creationId xmlns:p14="http://schemas.microsoft.com/office/powerpoint/2010/main" val="125915633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build="p"/>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4294967295"/>
          </p:nvPr>
        </p:nvSpPr>
        <p:spPr>
          <a:xfrm>
            <a:off x="228600" y="0"/>
            <a:ext cx="5711552" cy="2204864"/>
          </a:xfrm>
        </p:spPr>
        <p:txBody>
          <a:bodyPr/>
          <a:lstStyle/>
          <a:p>
            <a:pPr marL="0" indent="0">
              <a:buNone/>
            </a:pPr>
            <a:endParaRPr lang="en-GB" sz="1200" dirty="0" smtClean="0"/>
          </a:p>
          <a:p>
            <a:pPr marL="0" indent="0">
              <a:buNone/>
            </a:pPr>
            <a:r>
              <a:rPr lang="en-GB" sz="2400" dirty="0" err="1" smtClean="0"/>
              <a:t>Amodal</a:t>
            </a:r>
            <a:r>
              <a:rPr lang="en-GB" sz="2400" dirty="0" smtClean="0"/>
              <a:t> </a:t>
            </a:r>
            <a:r>
              <a:rPr lang="en-GB" sz="2400" dirty="0"/>
              <a:t>completion </a:t>
            </a:r>
            <a:r>
              <a:rPr lang="en-GB" sz="2400" dirty="0" smtClean="0"/>
              <a:t>is </a:t>
            </a:r>
            <a:r>
              <a:rPr lang="en-GB" sz="2400" dirty="0" smtClean="0"/>
              <a:t>sometimes less </a:t>
            </a:r>
            <a:r>
              <a:rPr lang="en-GB" sz="2400" dirty="0" smtClean="0"/>
              <a:t>determinate </a:t>
            </a:r>
            <a:r>
              <a:rPr lang="en-GB" sz="2400" dirty="0" smtClean="0"/>
              <a:t>than </a:t>
            </a:r>
            <a:r>
              <a:rPr lang="en-GB" sz="2400" dirty="0" smtClean="0"/>
              <a:t>modal completion.</a:t>
            </a:r>
          </a:p>
          <a:p>
            <a:pPr marL="0" indent="0">
              <a:buNone/>
            </a:pPr>
            <a:endParaRPr lang="en-GB" sz="1200" dirty="0"/>
          </a:p>
          <a:p>
            <a:pPr marL="0" indent="0">
              <a:buNone/>
            </a:pPr>
            <a:r>
              <a:rPr lang="en-GB" sz="2400" dirty="0" smtClean="0"/>
              <a:t>In modal completion the completed edges are given to you in your experience by lightness or colour boundaries, which establishes a high level of determinateness. </a:t>
            </a:r>
          </a:p>
          <a:p>
            <a:pPr marL="0" indent="0">
              <a:buNone/>
            </a:pPr>
            <a:endParaRPr lang="en-GB" sz="1200" dirty="0"/>
          </a:p>
          <a:p>
            <a:pPr marL="0" indent="0">
              <a:buNone/>
            </a:pPr>
            <a:endParaRPr lang="en-GB" sz="2400" dirty="0" smtClean="0"/>
          </a:p>
        </p:txBody>
      </p:sp>
      <p:sp>
        <p:nvSpPr>
          <p:cNvPr id="3" name="TextBox 2"/>
          <p:cNvSpPr txBox="1"/>
          <p:nvPr/>
        </p:nvSpPr>
        <p:spPr>
          <a:xfrm>
            <a:off x="581421" y="4635748"/>
            <a:ext cx="184666" cy="461665"/>
          </a:xfrm>
          <a:prstGeom prst="rect">
            <a:avLst/>
          </a:prstGeom>
          <a:noFill/>
        </p:spPr>
        <p:txBody>
          <a:bodyPr wrap="none" rtlCol="0">
            <a:spAutoFit/>
          </a:bodyPr>
          <a:lstStyle/>
          <a:p>
            <a:endParaRPr lang="en-US" dirty="0"/>
          </a:p>
        </p:txBody>
      </p:sp>
      <p:sp>
        <p:nvSpPr>
          <p:cNvPr id="2" name="TextBox 1"/>
          <p:cNvSpPr txBox="1"/>
          <p:nvPr/>
        </p:nvSpPr>
        <p:spPr>
          <a:xfrm>
            <a:off x="179512" y="2996952"/>
            <a:ext cx="8820472" cy="3600986"/>
          </a:xfrm>
          <a:prstGeom prst="rect">
            <a:avLst/>
          </a:prstGeom>
          <a:noFill/>
        </p:spPr>
        <p:txBody>
          <a:bodyPr wrap="square" rtlCol="0">
            <a:spAutoFit/>
          </a:bodyPr>
          <a:lstStyle/>
          <a:p>
            <a:r>
              <a:rPr lang="en-GB" dirty="0" smtClean="0"/>
              <a:t>In some </a:t>
            </a:r>
            <a:r>
              <a:rPr lang="en-GB" dirty="0" err="1" smtClean="0"/>
              <a:t>amodal</a:t>
            </a:r>
            <a:r>
              <a:rPr lang="en-GB" dirty="0" smtClean="0"/>
              <a:t> </a:t>
            </a:r>
            <a:r>
              <a:rPr lang="en-GB" dirty="0"/>
              <a:t>completion, </a:t>
            </a:r>
            <a:r>
              <a:rPr lang="en-GB" dirty="0" smtClean="0"/>
              <a:t>like </a:t>
            </a:r>
            <a:r>
              <a:rPr lang="en-GB" dirty="0"/>
              <a:t>the </a:t>
            </a:r>
            <a:r>
              <a:rPr lang="en-GB" dirty="0" smtClean="0"/>
              <a:t>				 downward pointing </a:t>
            </a:r>
            <a:r>
              <a:rPr lang="en-GB" dirty="0" err="1"/>
              <a:t>Kanisza</a:t>
            </a:r>
            <a:r>
              <a:rPr lang="en-GB" dirty="0"/>
              <a:t> triangle</a:t>
            </a:r>
            <a:r>
              <a:rPr lang="en-GB" dirty="0" smtClean="0"/>
              <a:t>,					 </a:t>
            </a:r>
            <a:r>
              <a:rPr lang="en-GB" dirty="0"/>
              <a:t>the world and the visual system </a:t>
            </a:r>
            <a:r>
              <a:rPr lang="en-GB" dirty="0" smtClean="0"/>
              <a:t>fix		</a:t>
            </a:r>
            <a:r>
              <a:rPr lang="en-GB" dirty="0" smtClean="0"/>
              <a:t>			 things </a:t>
            </a:r>
            <a:r>
              <a:rPr lang="en-GB" dirty="0"/>
              <a:t>quite </a:t>
            </a:r>
            <a:r>
              <a:rPr lang="en-GB" dirty="0" smtClean="0"/>
              <a:t>determinately.</a:t>
            </a:r>
          </a:p>
          <a:p>
            <a:endParaRPr lang="en-GB" dirty="0"/>
          </a:p>
          <a:p>
            <a:r>
              <a:rPr lang="en-GB" dirty="0"/>
              <a:t>B</a:t>
            </a:r>
            <a:r>
              <a:rPr lang="en-GB" dirty="0" smtClean="0"/>
              <a:t>ut </a:t>
            </a:r>
            <a:r>
              <a:rPr lang="en-GB" dirty="0"/>
              <a:t>in others there can be wiggle </a:t>
            </a:r>
            <a:r>
              <a:rPr lang="en-GB" dirty="0" smtClean="0"/>
              <a:t>room</a:t>
            </a:r>
            <a:endParaRPr lang="en-GB" dirty="0"/>
          </a:p>
          <a:p>
            <a:r>
              <a:rPr lang="en-GB" dirty="0"/>
              <a:t>f</a:t>
            </a:r>
            <a:r>
              <a:rPr lang="en-GB" dirty="0" smtClean="0"/>
              <a:t>or indeterminateness</a:t>
            </a:r>
          </a:p>
          <a:p>
            <a:endParaRPr lang="en-GB" sz="1200" dirty="0"/>
          </a:p>
          <a:p>
            <a:r>
              <a:rPr lang="en-GB" dirty="0" smtClean="0"/>
              <a:t>—which makes it like visual imagery.</a:t>
            </a:r>
            <a:endParaRPr lang="en-GB" dirty="0"/>
          </a:p>
          <a:p>
            <a:endParaRPr lang="en-US" dirty="0"/>
          </a:p>
        </p:txBody>
      </p:sp>
      <p:grpSp>
        <p:nvGrpSpPr>
          <p:cNvPr id="6" name="Group 5"/>
          <p:cNvGrpSpPr/>
          <p:nvPr/>
        </p:nvGrpSpPr>
        <p:grpSpPr>
          <a:xfrm>
            <a:off x="6300192" y="-99392"/>
            <a:ext cx="2843808" cy="3024336"/>
            <a:chOff x="6444208" y="476672"/>
            <a:chExt cx="2376264" cy="2520280"/>
          </a:xfrm>
        </p:grpSpPr>
        <p:sp>
          <p:nvSpPr>
            <p:cNvPr id="7" name="Rectangle 6"/>
            <p:cNvSpPr/>
            <p:nvPr/>
          </p:nvSpPr>
          <p:spPr bwMode="auto">
            <a:xfrm>
              <a:off x="6444208" y="548680"/>
              <a:ext cx="2376264" cy="24482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8" name="Picture 7" descr="http://www.illusionsindex.org/images/illusions/kanizsa/35_kanizsa_main.png"/>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76672"/>
              <a:ext cx="2376264" cy="2520280"/>
            </a:xfrm>
            <a:prstGeom prst="rect">
              <a:avLst/>
            </a:prstGeom>
            <a:noFill/>
            <a:ln>
              <a:noFill/>
            </a:ln>
          </p:spPr>
        </p:pic>
      </p:grpSp>
      <p:pic>
        <p:nvPicPr>
          <p:cNvPr id="5" name="Picture 4"/>
          <p:cNvPicPr>
            <a:picLocks noChangeAspect="1"/>
          </p:cNvPicPr>
          <p:nvPr/>
        </p:nvPicPr>
        <p:blipFill>
          <a:blip r:embed="rId4"/>
          <a:stretch>
            <a:fillRect/>
          </a:stretch>
        </p:blipFill>
        <p:spPr>
          <a:xfrm>
            <a:off x="5220072" y="4254696"/>
            <a:ext cx="3912069" cy="2603304"/>
          </a:xfrm>
          <a:prstGeom prst="rect">
            <a:avLst/>
          </a:prstGeom>
        </p:spPr>
      </p:pic>
      <p:grpSp>
        <p:nvGrpSpPr>
          <p:cNvPr id="12" name="Group 11"/>
          <p:cNvGrpSpPr/>
          <p:nvPr/>
        </p:nvGrpSpPr>
        <p:grpSpPr>
          <a:xfrm>
            <a:off x="6948264" y="3717032"/>
            <a:ext cx="1944216" cy="2088232"/>
            <a:chOff x="6948264" y="3717032"/>
            <a:chExt cx="1944216" cy="2088232"/>
          </a:xfrm>
          <a:solidFill>
            <a:schemeClr val="tx1"/>
          </a:solidFill>
        </p:grpSpPr>
        <p:sp>
          <p:nvSpPr>
            <p:cNvPr id="4" name="Rectangle 3"/>
            <p:cNvSpPr/>
            <p:nvPr/>
          </p:nvSpPr>
          <p:spPr bwMode="auto">
            <a:xfrm>
              <a:off x="8028384" y="3717032"/>
              <a:ext cx="864096" cy="2088232"/>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 name="Rectangle 10"/>
            <p:cNvSpPr/>
            <p:nvPr/>
          </p:nvSpPr>
          <p:spPr bwMode="auto">
            <a:xfrm>
              <a:off x="6948264" y="3717032"/>
              <a:ext cx="1944216" cy="108012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spTree>
    <p:extLst>
      <p:ext uri="{BB962C8B-B14F-4D97-AF65-F5344CB8AC3E}">
        <p14:creationId xmlns:p14="http://schemas.microsoft.com/office/powerpoint/2010/main" val="268117786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uiExpand="1" build="p"/>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4294967295"/>
          </p:nvPr>
        </p:nvSpPr>
        <p:spPr>
          <a:xfrm>
            <a:off x="228600" y="0"/>
            <a:ext cx="5999584" cy="2204864"/>
          </a:xfrm>
        </p:spPr>
        <p:txBody>
          <a:bodyPr/>
          <a:lstStyle/>
          <a:p>
            <a:pPr marL="0" indent="0">
              <a:buNone/>
            </a:pPr>
            <a:endParaRPr lang="en-GB" sz="1200" dirty="0" smtClean="0"/>
          </a:p>
          <a:p>
            <a:pPr marL="0" indent="0">
              <a:buNone/>
            </a:pPr>
            <a:endParaRPr lang="en-GB" sz="1200" dirty="0" smtClean="0"/>
          </a:p>
          <a:p>
            <a:pPr marL="0" indent="0">
              <a:buNone/>
            </a:pPr>
            <a:endParaRPr lang="en-GB" sz="2400" b="1" dirty="0" smtClean="0"/>
          </a:p>
          <a:p>
            <a:pPr marL="0" indent="0">
              <a:buNone/>
            </a:pPr>
            <a:r>
              <a:rPr lang="en-GB" sz="2400" b="1" dirty="0" smtClean="0"/>
              <a:t>What </a:t>
            </a:r>
            <a:r>
              <a:rPr lang="en-GB" sz="2400" b="1" dirty="0" smtClean="0"/>
              <a:t>about vividness?</a:t>
            </a:r>
          </a:p>
          <a:p>
            <a:pPr marL="0" indent="0">
              <a:buNone/>
            </a:pPr>
            <a:endParaRPr lang="en-GB" sz="1200" dirty="0"/>
          </a:p>
          <a:p>
            <a:pPr marL="0" indent="0">
              <a:buNone/>
            </a:pPr>
            <a:r>
              <a:rPr lang="en-GB" sz="2400" dirty="0" smtClean="0"/>
              <a:t>Similar </a:t>
            </a:r>
            <a:r>
              <a:rPr lang="en-GB" sz="2400" dirty="0"/>
              <a:t>to the case of typical visual </a:t>
            </a:r>
            <a:r>
              <a:rPr lang="en-GB" sz="2400" dirty="0" smtClean="0"/>
              <a:t>imagery, </a:t>
            </a:r>
            <a:r>
              <a:rPr lang="en-GB" sz="2400" dirty="0"/>
              <a:t>in </a:t>
            </a:r>
            <a:r>
              <a:rPr lang="en-GB" sz="2400" dirty="0" err="1"/>
              <a:t>amodal</a:t>
            </a:r>
            <a:r>
              <a:rPr lang="en-GB" sz="2400" dirty="0"/>
              <a:t> completion there is the sense that you are clearly not </a:t>
            </a:r>
            <a:r>
              <a:rPr lang="en-GB" sz="2400" dirty="0" smtClean="0"/>
              <a:t>seeing the </a:t>
            </a:r>
            <a:r>
              <a:rPr lang="en-GB" sz="2400" dirty="0"/>
              <a:t>full contour or occluded part of object, yet in </a:t>
            </a:r>
            <a:r>
              <a:rPr lang="en-GB" sz="2400" dirty="0" smtClean="0"/>
              <a:t>some sense you are aware of the contour </a:t>
            </a:r>
            <a:r>
              <a:rPr lang="en-GB" sz="2400" dirty="0"/>
              <a:t>and occluded </a:t>
            </a:r>
            <a:r>
              <a:rPr lang="en-GB" sz="2400" dirty="0" smtClean="0"/>
              <a:t>part.</a:t>
            </a:r>
          </a:p>
        </p:txBody>
      </p:sp>
      <p:sp>
        <p:nvSpPr>
          <p:cNvPr id="3" name="TextBox 2"/>
          <p:cNvSpPr txBox="1"/>
          <p:nvPr/>
        </p:nvSpPr>
        <p:spPr>
          <a:xfrm>
            <a:off x="581421" y="4635748"/>
            <a:ext cx="184666" cy="461665"/>
          </a:xfrm>
          <a:prstGeom prst="rect">
            <a:avLst/>
          </a:prstGeom>
          <a:noFill/>
        </p:spPr>
        <p:txBody>
          <a:bodyPr wrap="none" rtlCol="0">
            <a:spAutoFit/>
          </a:bodyPr>
          <a:lstStyle/>
          <a:p>
            <a:endParaRPr lang="en-US" dirty="0"/>
          </a:p>
        </p:txBody>
      </p:sp>
      <p:sp>
        <p:nvSpPr>
          <p:cNvPr id="2" name="TextBox 1"/>
          <p:cNvSpPr txBox="1"/>
          <p:nvPr/>
        </p:nvSpPr>
        <p:spPr>
          <a:xfrm>
            <a:off x="179512" y="3861048"/>
            <a:ext cx="8820472" cy="1200329"/>
          </a:xfrm>
          <a:prstGeom prst="rect">
            <a:avLst/>
          </a:prstGeom>
          <a:noFill/>
        </p:spPr>
        <p:txBody>
          <a:bodyPr wrap="square" rtlCol="0">
            <a:spAutoFit/>
          </a:bodyPr>
          <a:lstStyle/>
          <a:p>
            <a:pPr marL="0" indent="0">
              <a:buNone/>
            </a:pPr>
            <a:r>
              <a:rPr lang="en-GB" dirty="0"/>
              <a:t>T</a:t>
            </a:r>
            <a:r>
              <a:rPr lang="en-GB" dirty="0" smtClean="0"/>
              <a:t>his makes </a:t>
            </a:r>
            <a:r>
              <a:rPr lang="en-GB" dirty="0" err="1" smtClean="0"/>
              <a:t>amodal</a:t>
            </a:r>
            <a:r>
              <a:rPr lang="en-GB" dirty="0" smtClean="0"/>
              <a:t> </a:t>
            </a:r>
            <a:r>
              <a:rPr lang="en-GB" dirty="0"/>
              <a:t>visual completion </a:t>
            </a:r>
            <a:r>
              <a:rPr lang="en-GB" dirty="0" smtClean="0"/>
              <a:t>quite like visual imagery in respect of vividness.</a:t>
            </a:r>
          </a:p>
          <a:p>
            <a:pPr marL="0" indent="0">
              <a:buNone/>
            </a:pPr>
            <a:endParaRPr lang="en-GB" sz="1200" dirty="0"/>
          </a:p>
          <a:p>
            <a:pPr marL="0" indent="0">
              <a:buNone/>
            </a:pPr>
            <a:endParaRPr lang="en-GB" sz="1200" dirty="0"/>
          </a:p>
        </p:txBody>
      </p:sp>
      <p:grpSp>
        <p:nvGrpSpPr>
          <p:cNvPr id="6" name="Group 5"/>
          <p:cNvGrpSpPr/>
          <p:nvPr/>
        </p:nvGrpSpPr>
        <p:grpSpPr>
          <a:xfrm>
            <a:off x="6300192" y="-99392"/>
            <a:ext cx="2843808" cy="3024336"/>
            <a:chOff x="6444208" y="476672"/>
            <a:chExt cx="2376264" cy="2520280"/>
          </a:xfrm>
        </p:grpSpPr>
        <p:sp>
          <p:nvSpPr>
            <p:cNvPr id="7" name="Rectangle 6"/>
            <p:cNvSpPr/>
            <p:nvPr/>
          </p:nvSpPr>
          <p:spPr bwMode="auto">
            <a:xfrm>
              <a:off x="6444208" y="548680"/>
              <a:ext cx="2376264" cy="24482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8" name="Picture 7" descr="http://www.illusionsindex.org/images/illusions/kanizsa/35_kanizsa_main.png"/>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76672"/>
              <a:ext cx="2376264" cy="2520280"/>
            </a:xfrm>
            <a:prstGeom prst="rect">
              <a:avLst/>
            </a:prstGeom>
            <a:noFill/>
            <a:ln>
              <a:noFill/>
            </a:ln>
          </p:spPr>
        </p:pic>
      </p:grpSp>
    </p:spTree>
    <p:extLst>
      <p:ext uri="{BB962C8B-B14F-4D97-AF65-F5344CB8AC3E}">
        <p14:creationId xmlns:p14="http://schemas.microsoft.com/office/powerpoint/2010/main" val="344335777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9">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uiExpand="1" build="p"/>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4294967295"/>
          </p:nvPr>
        </p:nvSpPr>
        <p:spPr>
          <a:xfrm>
            <a:off x="228600" y="0"/>
            <a:ext cx="5711552" cy="2204864"/>
          </a:xfrm>
        </p:spPr>
        <p:txBody>
          <a:bodyPr/>
          <a:lstStyle/>
          <a:p>
            <a:pPr marL="0" indent="0">
              <a:buNone/>
            </a:pPr>
            <a:endParaRPr lang="en-GB" sz="2400" dirty="0" smtClean="0"/>
          </a:p>
          <a:p>
            <a:pPr marL="0" indent="0">
              <a:buNone/>
            </a:pPr>
            <a:endParaRPr lang="en-GB" sz="2400" dirty="0" smtClean="0"/>
          </a:p>
          <a:p>
            <a:pPr marL="0" indent="0">
              <a:buNone/>
            </a:pPr>
            <a:r>
              <a:rPr lang="en-GB" sz="2400" dirty="0" smtClean="0"/>
              <a:t>Might </a:t>
            </a:r>
            <a:r>
              <a:rPr lang="en-GB" sz="2400" dirty="0" err="1" smtClean="0"/>
              <a:t>amodal</a:t>
            </a:r>
            <a:r>
              <a:rPr lang="en-GB" sz="2400" dirty="0" smtClean="0"/>
              <a:t> completion just be a case of imagery?</a:t>
            </a:r>
          </a:p>
          <a:p>
            <a:pPr marL="0" indent="0">
              <a:buNone/>
            </a:pPr>
            <a:endParaRPr lang="en-GB" sz="1200" dirty="0"/>
          </a:p>
          <a:p>
            <a:pPr marL="0" indent="0">
              <a:buNone/>
            </a:pPr>
            <a:r>
              <a:rPr lang="en-GB" sz="2400" dirty="0" smtClean="0"/>
              <a:t>One reason to resist:</a:t>
            </a:r>
          </a:p>
          <a:p>
            <a:pPr marL="0" indent="0">
              <a:buNone/>
            </a:pPr>
            <a:endParaRPr lang="en-GB" sz="1200" dirty="0"/>
          </a:p>
          <a:p>
            <a:pPr marL="0" indent="0">
              <a:buNone/>
            </a:pPr>
            <a:r>
              <a:rPr lang="en-GB" sz="2400" dirty="0"/>
              <a:t>To the best of my knowledge </a:t>
            </a:r>
            <a:r>
              <a:rPr lang="en-GB" sz="2400" dirty="0" err="1"/>
              <a:t>aphantasics</a:t>
            </a:r>
            <a:r>
              <a:rPr lang="en-GB" sz="2400" dirty="0"/>
              <a:t> can experience </a:t>
            </a:r>
            <a:r>
              <a:rPr lang="en-GB" sz="2400" dirty="0" err="1"/>
              <a:t>amodal</a:t>
            </a:r>
            <a:r>
              <a:rPr lang="en-GB" sz="2400" dirty="0"/>
              <a:t> visual completion.</a:t>
            </a:r>
          </a:p>
          <a:p>
            <a:pPr marL="0" indent="0">
              <a:buNone/>
            </a:pPr>
            <a:endParaRPr lang="en-GB" sz="2400" dirty="0" smtClean="0"/>
          </a:p>
          <a:p>
            <a:pPr marL="0" indent="0">
              <a:buNone/>
            </a:pPr>
            <a:endParaRPr lang="en-GB" sz="2400" dirty="0"/>
          </a:p>
          <a:p>
            <a:pPr marL="0" indent="0">
              <a:buNone/>
            </a:pPr>
            <a:endParaRPr lang="en-GB" sz="2400" dirty="0" smtClean="0"/>
          </a:p>
        </p:txBody>
      </p:sp>
      <p:sp>
        <p:nvSpPr>
          <p:cNvPr id="3" name="TextBox 2"/>
          <p:cNvSpPr txBox="1"/>
          <p:nvPr/>
        </p:nvSpPr>
        <p:spPr>
          <a:xfrm>
            <a:off x="581421" y="4635748"/>
            <a:ext cx="184666" cy="461665"/>
          </a:xfrm>
          <a:prstGeom prst="rect">
            <a:avLst/>
          </a:prstGeom>
          <a:noFill/>
        </p:spPr>
        <p:txBody>
          <a:bodyPr wrap="none" rtlCol="0">
            <a:spAutoFit/>
          </a:bodyPr>
          <a:lstStyle/>
          <a:p>
            <a:endParaRPr lang="en-US" dirty="0"/>
          </a:p>
        </p:txBody>
      </p:sp>
      <p:sp>
        <p:nvSpPr>
          <p:cNvPr id="2" name="TextBox 1"/>
          <p:cNvSpPr txBox="1"/>
          <p:nvPr/>
        </p:nvSpPr>
        <p:spPr>
          <a:xfrm>
            <a:off x="179512" y="3573016"/>
            <a:ext cx="8820472" cy="2677656"/>
          </a:xfrm>
          <a:prstGeom prst="rect">
            <a:avLst/>
          </a:prstGeom>
          <a:noFill/>
        </p:spPr>
        <p:txBody>
          <a:bodyPr wrap="square" rtlCol="0">
            <a:spAutoFit/>
          </a:bodyPr>
          <a:lstStyle/>
          <a:p>
            <a:endParaRPr lang="en-GB" sz="1200" dirty="0"/>
          </a:p>
          <a:p>
            <a:pPr marL="0" indent="0">
              <a:buNone/>
            </a:pPr>
            <a:r>
              <a:rPr lang="en-GB" dirty="0"/>
              <a:t>Yet, they lack </a:t>
            </a:r>
            <a:r>
              <a:rPr lang="en-GB" dirty="0" smtClean="0"/>
              <a:t>visual </a:t>
            </a:r>
            <a:r>
              <a:rPr lang="en-GB" dirty="0"/>
              <a:t>imagery</a:t>
            </a:r>
            <a:r>
              <a:rPr lang="en-GB" dirty="0" smtClean="0"/>
              <a:t>.</a:t>
            </a:r>
          </a:p>
          <a:p>
            <a:pPr marL="0" indent="0">
              <a:buNone/>
            </a:pPr>
            <a:endParaRPr lang="en-GB" sz="1200" dirty="0"/>
          </a:p>
          <a:p>
            <a:pPr marL="0" indent="0">
              <a:buNone/>
            </a:pPr>
            <a:endParaRPr lang="en-GB" sz="1200" dirty="0"/>
          </a:p>
          <a:p>
            <a:pPr marL="0" indent="0">
              <a:buNone/>
            </a:pPr>
            <a:r>
              <a:rPr lang="en-GB" dirty="0"/>
              <a:t>So </a:t>
            </a:r>
            <a:r>
              <a:rPr lang="en-GB" dirty="0" err="1"/>
              <a:t>amodal</a:t>
            </a:r>
            <a:r>
              <a:rPr lang="en-GB" dirty="0"/>
              <a:t> completion isn’t imagery!</a:t>
            </a:r>
          </a:p>
          <a:p>
            <a:endParaRPr lang="en-GB" dirty="0"/>
          </a:p>
          <a:p>
            <a:pPr marL="0" indent="0">
              <a:buNone/>
            </a:pPr>
            <a:endParaRPr lang="en-GB" dirty="0" smtClean="0"/>
          </a:p>
          <a:p>
            <a:pPr marL="0" indent="0">
              <a:buNone/>
            </a:pPr>
            <a:endParaRPr lang="en-GB" sz="1200" dirty="0"/>
          </a:p>
          <a:p>
            <a:pPr marL="0" indent="0">
              <a:buNone/>
            </a:pPr>
            <a:endParaRPr lang="en-GB" dirty="0" smtClean="0"/>
          </a:p>
        </p:txBody>
      </p:sp>
      <p:grpSp>
        <p:nvGrpSpPr>
          <p:cNvPr id="6" name="Group 5"/>
          <p:cNvGrpSpPr/>
          <p:nvPr/>
        </p:nvGrpSpPr>
        <p:grpSpPr>
          <a:xfrm>
            <a:off x="6300192" y="-99392"/>
            <a:ext cx="2843808" cy="3024336"/>
            <a:chOff x="6444208" y="476672"/>
            <a:chExt cx="2376264" cy="2520280"/>
          </a:xfrm>
        </p:grpSpPr>
        <p:sp>
          <p:nvSpPr>
            <p:cNvPr id="7" name="Rectangle 6"/>
            <p:cNvSpPr/>
            <p:nvPr/>
          </p:nvSpPr>
          <p:spPr bwMode="auto">
            <a:xfrm>
              <a:off x="6444208" y="548680"/>
              <a:ext cx="2376264" cy="24482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8" name="Picture 7" descr="http://www.illusionsindex.org/images/illusions/kanizsa/35_kanizsa_main.png"/>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76672"/>
              <a:ext cx="2376264" cy="2520280"/>
            </a:xfrm>
            <a:prstGeom prst="rect">
              <a:avLst/>
            </a:prstGeom>
            <a:noFill/>
            <a:ln>
              <a:noFill/>
            </a:ln>
          </p:spPr>
        </p:pic>
      </p:grpSp>
    </p:spTree>
    <p:extLst>
      <p:ext uri="{BB962C8B-B14F-4D97-AF65-F5344CB8AC3E}">
        <p14:creationId xmlns:p14="http://schemas.microsoft.com/office/powerpoint/2010/main" val="397077210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build="p"/>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4294967295"/>
          </p:nvPr>
        </p:nvSpPr>
        <p:spPr>
          <a:xfrm>
            <a:off x="251520" y="836712"/>
            <a:ext cx="5711552" cy="2204864"/>
          </a:xfrm>
        </p:spPr>
        <p:txBody>
          <a:bodyPr/>
          <a:lstStyle/>
          <a:p>
            <a:pPr marL="0" indent="0">
              <a:buNone/>
            </a:pPr>
            <a:endParaRPr lang="en-GB" sz="1200" dirty="0" smtClean="0"/>
          </a:p>
          <a:p>
            <a:pPr marL="0" indent="0">
              <a:buNone/>
            </a:pPr>
            <a:endParaRPr lang="en-GB" sz="1200" dirty="0"/>
          </a:p>
          <a:p>
            <a:pPr marL="0" indent="0">
              <a:buNone/>
            </a:pPr>
            <a:r>
              <a:rPr lang="en-GB" sz="2400" dirty="0" smtClean="0"/>
              <a:t>But maybe </a:t>
            </a:r>
            <a:r>
              <a:rPr lang="en-GB" sz="2400" dirty="0" err="1" smtClean="0"/>
              <a:t>aphantasics</a:t>
            </a:r>
            <a:r>
              <a:rPr lang="en-GB" sz="2400" dirty="0" smtClean="0"/>
              <a:t> </a:t>
            </a:r>
            <a:r>
              <a:rPr lang="en-GB" sz="2400" dirty="0"/>
              <a:t>only lack </a:t>
            </a:r>
            <a:r>
              <a:rPr lang="en-GB" sz="2400" b="1" dirty="0"/>
              <a:t>voluntary</a:t>
            </a:r>
            <a:r>
              <a:rPr lang="en-GB" sz="2400" dirty="0"/>
              <a:t> </a:t>
            </a:r>
            <a:r>
              <a:rPr lang="en-GB" sz="2400" dirty="0" smtClean="0"/>
              <a:t>imagery, and </a:t>
            </a:r>
            <a:r>
              <a:rPr lang="en-GB" sz="2400" dirty="0" err="1" smtClean="0"/>
              <a:t>amodal</a:t>
            </a:r>
            <a:r>
              <a:rPr lang="en-GB" sz="2400" dirty="0" smtClean="0"/>
              <a:t> completion is </a:t>
            </a:r>
            <a:r>
              <a:rPr lang="en-GB" sz="2400" b="1" dirty="0" smtClean="0"/>
              <a:t>involuntary</a:t>
            </a:r>
            <a:r>
              <a:rPr lang="en-GB" sz="2400" dirty="0" smtClean="0"/>
              <a:t> imagery</a:t>
            </a:r>
            <a:r>
              <a:rPr lang="en-GB" sz="2400" dirty="0" smtClean="0"/>
              <a:t>.</a:t>
            </a:r>
          </a:p>
          <a:p>
            <a:pPr marL="0" indent="0">
              <a:buNone/>
            </a:pPr>
            <a:endParaRPr lang="en-GB" sz="2400" dirty="0"/>
          </a:p>
          <a:p>
            <a:pPr marL="0" indent="0">
              <a:buNone/>
            </a:pPr>
            <a:r>
              <a:rPr lang="en-GB" sz="2400" dirty="0"/>
              <a:t>S</a:t>
            </a:r>
            <a:r>
              <a:rPr lang="en-GB" sz="2400" dirty="0" smtClean="0"/>
              <a:t>ometimes </a:t>
            </a:r>
            <a:r>
              <a:rPr lang="en-GB" sz="2400" dirty="0" err="1"/>
              <a:t>aphantasics</a:t>
            </a:r>
            <a:r>
              <a:rPr lang="en-GB" sz="2400" dirty="0"/>
              <a:t> report imagery </a:t>
            </a:r>
            <a:r>
              <a:rPr lang="en-GB" sz="2400" dirty="0" err="1"/>
              <a:t>involuntarilty</a:t>
            </a:r>
            <a:r>
              <a:rPr lang="en-GB" sz="2400" dirty="0"/>
              <a:t> arising</a:t>
            </a:r>
            <a:r>
              <a:rPr lang="en-GB" sz="2400" dirty="0" smtClean="0"/>
              <a:t>.</a:t>
            </a:r>
            <a:endParaRPr lang="en-GB" sz="2400" dirty="0" smtClean="0"/>
          </a:p>
          <a:p>
            <a:pPr marL="0" indent="0">
              <a:buNone/>
            </a:pPr>
            <a:endParaRPr lang="en-GB" sz="1200" dirty="0"/>
          </a:p>
          <a:p>
            <a:pPr marL="0" indent="0">
              <a:buNone/>
            </a:pPr>
            <a:r>
              <a:rPr lang="en-GB" sz="2400" dirty="0" smtClean="0"/>
              <a:t>And the occurrence of dreams in some </a:t>
            </a:r>
            <a:r>
              <a:rPr lang="en-GB" sz="2400" dirty="0" err="1" smtClean="0"/>
              <a:t>aphatasics</a:t>
            </a:r>
            <a:r>
              <a:rPr lang="en-GB" sz="2400" dirty="0" smtClean="0"/>
              <a:t> is </a:t>
            </a:r>
            <a:r>
              <a:rPr lang="en-GB" sz="2400" dirty="0"/>
              <a:t>sometimes cited as evidence of </a:t>
            </a:r>
            <a:r>
              <a:rPr lang="en-GB" sz="2400" dirty="0" err="1" smtClean="0"/>
              <a:t>aphantasics</a:t>
            </a:r>
            <a:r>
              <a:rPr lang="en-GB" sz="2400" dirty="0" smtClean="0"/>
              <a:t> having </a:t>
            </a:r>
            <a:r>
              <a:rPr lang="en-GB" sz="2400" dirty="0"/>
              <a:t>involuntary imagery</a:t>
            </a:r>
            <a:r>
              <a:rPr lang="en-GB" sz="2400" dirty="0" smtClean="0"/>
              <a:t>.</a:t>
            </a:r>
          </a:p>
          <a:p>
            <a:pPr marL="0" indent="0">
              <a:buNone/>
            </a:pPr>
            <a:endParaRPr lang="en-GB" sz="2400" dirty="0"/>
          </a:p>
        </p:txBody>
      </p:sp>
      <p:sp>
        <p:nvSpPr>
          <p:cNvPr id="3" name="TextBox 2"/>
          <p:cNvSpPr txBox="1"/>
          <p:nvPr/>
        </p:nvSpPr>
        <p:spPr>
          <a:xfrm>
            <a:off x="581421" y="4635748"/>
            <a:ext cx="184666" cy="461665"/>
          </a:xfrm>
          <a:prstGeom prst="rect">
            <a:avLst/>
          </a:prstGeom>
          <a:noFill/>
        </p:spPr>
        <p:txBody>
          <a:bodyPr wrap="none" rtlCol="0">
            <a:spAutoFit/>
          </a:bodyPr>
          <a:lstStyle/>
          <a:p>
            <a:endParaRPr lang="en-US" dirty="0"/>
          </a:p>
        </p:txBody>
      </p:sp>
      <p:grpSp>
        <p:nvGrpSpPr>
          <p:cNvPr id="6" name="Group 5"/>
          <p:cNvGrpSpPr/>
          <p:nvPr/>
        </p:nvGrpSpPr>
        <p:grpSpPr>
          <a:xfrm>
            <a:off x="6300192" y="-99392"/>
            <a:ext cx="2843808" cy="3024336"/>
            <a:chOff x="6444208" y="476672"/>
            <a:chExt cx="2376264" cy="2520280"/>
          </a:xfrm>
        </p:grpSpPr>
        <p:sp>
          <p:nvSpPr>
            <p:cNvPr id="7" name="Rectangle 6"/>
            <p:cNvSpPr/>
            <p:nvPr/>
          </p:nvSpPr>
          <p:spPr bwMode="auto">
            <a:xfrm>
              <a:off x="6444208" y="548680"/>
              <a:ext cx="2376264" cy="24482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8" name="Picture 7" descr="http://www.illusionsindex.org/images/illusions/kanizsa/35_kanizsa_main.png"/>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76672"/>
              <a:ext cx="2376264" cy="2520280"/>
            </a:xfrm>
            <a:prstGeom prst="rect">
              <a:avLst/>
            </a:prstGeom>
            <a:noFill/>
            <a:ln>
              <a:noFill/>
            </a:ln>
          </p:spPr>
        </p:pic>
      </p:grpSp>
    </p:spTree>
    <p:extLst>
      <p:ext uri="{BB962C8B-B14F-4D97-AF65-F5344CB8AC3E}">
        <p14:creationId xmlns:p14="http://schemas.microsoft.com/office/powerpoint/2010/main" val="162867597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4294967295"/>
          </p:nvPr>
        </p:nvSpPr>
        <p:spPr>
          <a:xfrm>
            <a:off x="228600" y="0"/>
            <a:ext cx="5711552" cy="2204864"/>
          </a:xfrm>
        </p:spPr>
        <p:txBody>
          <a:bodyPr/>
          <a:lstStyle/>
          <a:p>
            <a:pPr marL="0" indent="0">
              <a:buNone/>
            </a:pPr>
            <a:endParaRPr lang="en-GB" sz="3600" dirty="0" smtClean="0"/>
          </a:p>
          <a:p>
            <a:pPr marL="0" indent="0">
              <a:buNone/>
            </a:pPr>
            <a:r>
              <a:rPr lang="en-GB" sz="2400" dirty="0" smtClean="0"/>
              <a:t>There’s lots more to think through about whether this is a case of imagery, such as the nature of the underlying mechanisms that produce the effect.</a:t>
            </a:r>
          </a:p>
          <a:p>
            <a:pPr marL="0" indent="0">
              <a:buNone/>
            </a:pPr>
            <a:endParaRPr lang="en-GB" sz="2400" dirty="0"/>
          </a:p>
          <a:p>
            <a:pPr marL="0" indent="0">
              <a:buNone/>
            </a:pPr>
            <a:r>
              <a:rPr lang="en-GB" sz="2400" dirty="0" smtClean="0"/>
              <a:t>That’s the task for another day.</a:t>
            </a:r>
            <a:endParaRPr lang="en-GB" sz="2400" dirty="0"/>
          </a:p>
        </p:txBody>
      </p:sp>
      <p:sp>
        <p:nvSpPr>
          <p:cNvPr id="3" name="TextBox 2"/>
          <p:cNvSpPr txBox="1"/>
          <p:nvPr/>
        </p:nvSpPr>
        <p:spPr>
          <a:xfrm>
            <a:off x="581421" y="4635748"/>
            <a:ext cx="184666" cy="461665"/>
          </a:xfrm>
          <a:prstGeom prst="rect">
            <a:avLst/>
          </a:prstGeom>
          <a:noFill/>
        </p:spPr>
        <p:txBody>
          <a:bodyPr wrap="none" rtlCol="0">
            <a:spAutoFit/>
          </a:bodyPr>
          <a:lstStyle/>
          <a:p>
            <a:endParaRPr lang="en-US" dirty="0"/>
          </a:p>
        </p:txBody>
      </p:sp>
      <p:sp>
        <p:nvSpPr>
          <p:cNvPr id="2" name="TextBox 1"/>
          <p:cNvSpPr txBox="1"/>
          <p:nvPr/>
        </p:nvSpPr>
        <p:spPr>
          <a:xfrm>
            <a:off x="179512" y="3501008"/>
            <a:ext cx="8820472" cy="1938992"/>
          </a:xfrm>
          <a:prstGeom prst="rect">
            <a:avLst/>
          </a:prstGeom>
          <a:noFill/>
        </p:spPr>
        <p:txBody>
          <a:bodyPr wrap="square" rtlCol="0">
            <a:spAutoFit/>
          </a:bodyPr>
          <a:lstStyle/>
          <a:p>
            <a:pPr marL="0" indent="0">
              <a:buNone/>
            </a:pPr>
            <a:r>
              <a:rPr lang="en-GB" dirty="0" smtClean="0"/>
              <a:t>Today the goal was to honing in on a series of experiences that are, phenomenally, like visual imagery.</a:t>
            </a:r>
          </a:p>
          <a:p>
            <a:pPr marL="0" indent="0">
              <a:buNone/>
            </a:pPr>
            <a:endParaRPr lang="en-GB" dirty="0"/>
          </a:p>
          <a:p>
            <a:pPr marL="0" indent="0">
              <a:buNone/>
            </a:pPr>
            <a:r>
              <a:rPr lang="en-GB" dirty="0" smtClean="0"/>
              <a:t>And I hope that I have done that </a:t>
            </a:r>
            <a:r>
              <a:rPr lang="en-GB" dirty="0" smtClean="0"/>
              <a:t>here</a:t>
            </a:r>
            <a:r>
              <a:rPr lang="en-GB" dirty="0" smtClean="0"/>
              <a:t>.</a:t>
            </a:r>
            <a:endParaRPr lang="en-GB" dirty="0"/>
          </a:p>
          <a:p>
            <a:pPr marL="0" indent="0">
              <a:buNone/>
            </a:pPr>
            <a:endParaRPr lang="en-GB" dirty="0" smtClean="0"/>
          </a:p>
        </p:txBody>
      </p:sp>
      <p:grpSp>
        <p:nvGrpSpPr>
          <p:cNvPr id="6" name="Group 5"/>
          <p:cNvGrpSpPr/>
          <p:nvPr/>
        </p:nvGrpSpPr>
        <p:grpSpPr>
          <a:xfrm>
            <a:off x="6300192" y="-99392"/>
            <a:ext cx="2843808" cy="3024336"/>
            <a:chOff x="6444208" y="476672"/>
            <a:chExt cx="2376264" cy="2520280"/>
          </a:xfrm>
        </p:grpSpPr>
        <p:sp>
          <p:nvSpPr>
            <p:cNvPr id="7" name="Rectangle 6"/>
            <p:cNvSpPr/>
            <p:nvPr/>
          </p:nvSpPr>
          <p:spPr bwMode="auto">
            <a:xfrm>
              <a:off x="6444208" y="548680"/>
              <a:ext cx="2376264" cy="24482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8" name="Picture 7" descr="http://www.illusionsindex.org/images/illusions/kanizsa/35_kanizsa_main.png"/>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76672"/>
              <a:ext cx="2376264" cy="2520280"/>
            </a:xfrm>
            <a:prstGeom prst="rect">
              <a:avLst/>
            </a:prstGeom>
            <a:noFill/>
            <a:ln>
              <a:noFill/>
            </a:ln>
          </p:spPr>
        </p:pic>
      </p:grpSp>
    </p:spTree>
    <p:extLst>
      <p:ext uri="{BB962C8B-B14F-4D97-AF65-F5344CB8AC3E}">
        <p14:creationId xmlns:p14="http://schemas.microsoft.com/office/powerpoint/2010/main" val="369671445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uiExpand="1" build="p"/>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4294967295"/>
          </p:nvPr>
        </p:nvSpPr>
        <p:spPr>
          <a:xfrm>
            <a:off x="228600" y="0"/>
            <a:ext cx="8519864" cy="2204864"/>
          </a:xfrm>
        </p:spPr>
        <p:txBody>
          <a:bodyPr/>
          <a:lstStyle/>
          <a:p>
            <a:pPr marL="0" indent="0">
              <a:buNone/>
            </a:pPr>
            <a:endParaRPr lang="en-GB" sz="1200" dirty="0" smtClean="0"/>
          </a:p>
          <a:p>
            <a:pPr marL="0" indent="0">
              <a:buNone/>
            </a:pPr>
            <a:r>
              <a:rPr lang="en-GB" sz="2400" b="1" dirty="0" smtClean="0"/>
              <a:t>Conclusion</a:t>
            </a:r>
          </a:p>
          <a:p>
            <a:pPr marL="0" indent="0">
              <a:buNone/>
            </a:pPr>
            <a:endParaRPr lang="en-GB" sz="1200" b="1" dirty="0"/>
          </a:p>
          <a:p>
            <a:pPr marL="0" indent="0">
              <a:buNone/>
            </a:pPr>
            <a:r>
              <a:rPr lang="en-GB" sz="2400" b="1" dirty="0" smtClean="0"/>
              <a:t>I set out to answer:</a:t>
            </a:r>
          </a:p>
          <a:p>
            <a:pPr marL="0" indent="0">
              <a:buNone/>
            </a:pPr>
            <a:endParaRPr lang="en-GB" sz="1200" b="1" dirty="0" smtClean="0"/>
          </a:p>
          <a:p>
            <a:pPr eaLnBrk="1" hangingPunct="1">
              <a:lnSpc>
                <a:spcPct val="90000"/>
              </a:lnSpc>
            </a:pPr>
            <a:r>
              <a:rPr lang="en-GB" sz="2400" dirty="0">
                <a:ea typeface="ＭＳ Ｐゴシック" charset="0"/>
                <a:cs typeface="Times"/>
              </a:rPr>
              <a:t>What is it like to have visual imagery?</a:t>
            </a:r>
          </a:p>
          <a:p>
            <a:pPr eaLnBrk="1" hangingPunct="1">
              <a:lnSpc>
                <a:spcPct val="90000"/>
              </a:lnSpc>
            </a:pPr>
            <a:endParaRPr lang="en-GB" sz="400" dirty="0">
              <a:ea typeface="ＭＳ Ｐゴシック" charset="0"/>
              <a:cs typeface="Times"/>
            </a:endParaRPr>
          </a:p>
          <a:p>
            <a:pPr eaLnBrk="1" hangingPunct="1">
              <a:lnSpc>
                <a:spcPct val="90000"/>
              </a:lnSpc>
            </a:pPr>
            <a:r>
              <a:rPr lang="en-GB" sz="2400" dirty="0">
                <a:ea typeface="ＭＳ Ｐゴシック" charset="0"/>
                <a:cs typeface="Times"/>
              </a:rPr>
              <a:t>H</a:t>
            </a:r>
            <a:r>
              <a:rPr lang="en-GB" sz="2400" dirty="0" smtClean="0">
                <a:ea typeface="ＭＳ Ｐゴシック" charset="0"/>
                <a:cs typeface="Times"/>
              </a:rPr>
              <a:t>ow </a:t>
            </a:r>
            <a:r>
              <a:rPr lang="en-GB" sz="2400" dirty="0">
                <a:ea typeface="ＭＳ Ｐゴシック" charset="0"/>
                <a:cs typeface="Times"/>
              </a:rPr>
              <a:t>does visual imagery differ from visual experience?</a:t>
            </a:r>
          </a:p>
          <a:p>
            <a:pPr eaLnBrk="1" hangingPunct="1">
              <a:lnSpc>
                <a:spcPct val="90000"/>
              </a:lnSpc>
            </a:pPr>
            <a:endParaRPr lang="en-GB" sz="400" dirty="0">
              <a:ea typeface="ＭＳ Ｐゴシック" charset="0"/>
              <a:cs typeface="Times"/>
            </a:endParaRPr>
          </a:p>
          <a:p>
            <a:pPr eaLnBrk="1" hangingPunct="1">
              <a:lnSpc>
                <a:spcPct val="90000"/>
              </a:lnSpc>
            </a:pPr>
            <a:r>
              <a:rPr lang="en-GB" sz="2400" dirty="0">
                <a:ea typeface="ＭＳ Ｐゴシック" charset="0"/>
                <a:cs typeface="Times"/>
              </a:rPr>
              <a:t>How can we best communicate the answers to these questions to people who have </a:t>
            </a:r>
            <a:r>
              <a:rPr lang="en-GB" sz="2400" dirty="0" err="1">
                <a:ea typeface="ＭＳ Ｐゴシック" charset="0"/>
                <a:cs typeface="Times"/>
              </a:rPr>
              <a:t>aphantasia</a:t>
            </a:r>
            <a:r>
              <a:rPr lang="en-GB" sz="2400" dirty="0" smtClean="0">
                <a:ea typeface="ＭＳ Ｐゴシック" charset="0"/>
                <a:cs typeface="Times"/>
              </a:rPr>
              <a:t>?</a:t>
            </a:r>
          </a:p>
          <a:p>
            <a:pPr marL="0" indent="0" eaLnBrk="1" hangingPunct="1">
              <a:lnSpc>
                <a:spcPct val="90000"/>
              </a:lnSpc>
              <a:buFontTx/>
              <a:buNone/>
            </a:pPr>
            <a:endParaRPr lang="en-GB" sz="1200" dirty="0">
              <a:ea typeface="ＭＳ Ｐゴシック" charset="0"/>
              <a:cs typeface="Times"/>
            </a:endParaRPr>
          </a:p>
          <a:p>
            <a:pPr marL="0" indent="0" eaLnBrk="1" hangingPunct="1">
              <a:lnSpc>
                <a:spcPct val="90000"/>
              </a:lnSpc>
              <a:buFontTx/>
              <a:buNone/>
            </a:pPr>
            <a:r>
              <a:rPr lang="en-GB" sz="2400" dirty="0" smtClean="0">
                <a:ea typeface="ＭＳ Ｐゴシック" charset="0"/>
                <a:cs typeface="Times"/>
              </a:rPr>
              <a:t>I answered this by</a:t>
            </a:r>
            <a:endParaRPr lang="en-GB" sz="400" dirty="0" smtClean="0">
              <a:ea typeface="ＭＳ Ｐゴシック" charset="0"/>
              <a:cs typeface="Times"/>
            </a:endParaRPr>
          </a:p>
          <a:p>
            <a:pPr marL="274638" indent="-260350" eaLnBrk="1" hangingPunct="1">
              <a:lnSpc>
                <a:spcPct val="90000"/>
              </a:lnSpc>
              <a:buFontTx/>
              <a:buNone/>
            </a:pPr>
            <a:r>
              <a:rPr lang="en-GB" sz="2400" dirty="0" smtClean="0">
                <a:ea typeface="ＭＳ Ｐゴシック" charset="0"/>
                <a:cs typeface="Times"/>
              </a:rPr>
              <a:t>—outlining a series of experiences that are like visual imagery in certain respects</a:t>
            </a:r>
          </a:p>
          <a:p>
            <a:pPr marL="0" indent="0" eaLnBrk="1" hangingPunct="1">
              <a:lnSpc>
                <a:spcPct val="90000"/>
              </a:lnSpc>
              <a:buFontTx/>
              <a:buNone/>
            </a:pPr>
            <a:endParaRPr lang="en-GB" sz="400" dirty="0" smtClean="0">
              <a:ea typeface="ＭＳ Ｐゴシック" charset="0"/>
              <a:cs typeface="Times"/>
            </a:endParaRPr>
          </a:p>
          <a:p>
            <a:pPr marL="274638" indent="-274638" eaLnBrk="1" hangingPunct="1">
              <a:lnSpc>
                <a:spcPct val="90000"/>
              </a:lnSpc>
              <a:buFontTx/>
              <a:buNone/>
            </a:pPr>
            <a:r>
              <a:rPr lang="en-GB" sz="2400" dirty="0" smtClean="0">
                <a:ea typeface="ＭＳ Ｐゴシック" charset="0"/>
                <a:cs typeface="Times"/>
              </a:rPr>
              <a:t>—in the hope that this will allow people (</a:t>
            </a:r>
            <a:r>
              <a:rPr lang="en-GB" sz="2400" dirty="0" err="1" smtClean="0">
                <a:ea typeface="ＭＳ Ｐゴシック" charset="0"/>
                <a:cs typeface="Times"/>
              </a:rPr>
              <a:t>inc.</a:t>
            </a:r>
            <a:r>
              <a:rPr lang="en-GB" sz="2400" dirty="0" smtClean="0">
                <a:ea typeface="ＭＳ Ｐゴシック" charset="0"/>
                <a:cs typeface="Times"/>
              </a:rPr>
              <a:t> congenital </a:t>
            </a:r>
            <a:r>
              <a:rPr lang="en-GB" sz="2400" dirty="0" err="1" smtClean="0">
                <a:ea typeface="ＭＳ Ｐゴシック" charset="0"/>
                <a:cs typeface="Times"/>
              </a:rPr>
              <a:t>aphantasics</a:t>
            </a:r>
            <a:r>
              <a:rPr lang="en-GB" sz="2400" dirty="0" smtClean="0">
                <a:ea typeface="ＭＳ Ｐゴシック" charset="0"/>
                <a:cs typeface="Times"/>
              </a:rPr>
              <a:t>) to triangulate and extrapolate to come to a better understanding of what it is like to have visual imagery.</a:t>
            </a:r>
            <a:endParaRPr lang="en-GB" sz="2400" dirty="0">
              <a:ea typeface="ＭＳ Ｐゴシック" charset="0"/>
              <a:cs typeface="Times"/>
            </a:endParaRPr>
          </a:p>
          <a:p>
            <a:pPr marL="0" indent="0">
              <a:buNone/>
            </a:pPr>
            <a:endParaRPr lang="en-GB" sz="2400" b="1" dirty="0" smtClean="0"/>
          </a:p>
        </p:txBody>
      </p:sp>
      <p:sp>
        <p:nvSpPr>
          <p:cNvPr id="3" name="TextBox 2"/>
          <p:cNvSpPr txBox="1"/>
          <p:nvPr/>
        </p:nvSpPr>
        <p:spPr>
          <a:xfrm>
            <a:off x="581421" y="4635748"/>
            <a:ext cx="184666"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1457172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09">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09">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09">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09">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0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35696" y="836712"/>
            <a:ext cx="5337632" cy="4031873"/>
          </a:xfrm>
          <a:prstGeom prst="rect">
            <a:avLst/>
          </a:prstGeom>
          <a:noFill/>
        </p:spPr>
        <p:txBody>
          <a:bodyPr wrap="none" rtlCol="0">
            <a:spAutoFit/>
          </a:bodyPr>
          <a:lstStyle/>
          <a:p>
            <a:r>
              <a:rPr lang="en-US" sz="3600" dirty="0"/>
              <a:t>If you like illusions see</a:t>
            </a:r>
            <a:r>
              <a:rPr lang="en-US" sz="3600" dirty="0" smtClean="0"/>
              <a:t>:</a:t>
            </a:r>
          </a:p>
          <a:p>
            <a:endParaRPr lang="en-US" sz="3600" dirty="0"/>
          </a:p>
          <a:p>
            <a:endParaRPr lang="en-US" sz="3600" dirty="0" smtClean="0"/>
          </a:p>
          <a:p>
            <a:endParaRPr lang="en-US" sz="3600" dirty="0"/>
          </a:p>
          <a:p>
            <a:endParaRPr lang="en-US" sz="3600" dirty="0" smtClean="0"/>
          </a:p>
          <a:p>
            <a:endParaRPr lang="en-US" sz="800" dirty="0" smtClean="0"/>
          </a:p>
          <a:p>
            <a:endParaRPr lang="en-US" sz="800" dirty="0" smtClean="0"/>
          </a:p>
          <a:p>
            <a:r>
              <a:rPr lang="en-US" sz="3600" dirty="0" smtClean="0">
                <a:latin typeface="Arial"/>
                <a:cs typeface="Arial"/>
              </a:rPr>
              <a:t>          </a:t>
            </a:r>
            <a:r>
              <a:rPr lang="en-US" sz="3000" dirty="0" err="1" smtClean="0">
                <a:latin typeface="Arial"/>
                <a:cs typeface="Arial"/>
              </a:rPr>
              <a:t>www.illusionsindex.org</a:t>
            </a:r>
            <a:endParaRPr lang="en-US" sz="3000" dirty="0">
              <a:latin typeface="Arial"/>
              <a:cs typeface="Arial"/>
            </a:endParaRPr>
          </a:p>
          <a:p>
            <a:endParaRPr lang="en-US" dirty="0"/>
          </a:p>
        </p:txBody>
      </p:sp>
      <p:pic>
        <p:nvPicPr>
          <p:cNvPr id="5" name="Picture 4"/>
          <p:cNvPicPr>
            <a:picLocks noChangeAspect="1"/>
          </p:cNvPicPr>
          <p:nvPr/>
        </p:nvPicPr>
        <p:blipFill>
          <a:blip r:embed="rId2"/>
          <a:stretch>
            <a:fillRect/>
          </a:stretch>
        </p:blipFill>
        <p:spPr>
          <a:xfrm>
            <a:off x="1691680" y="2852936"/>
            <a:ext cx="5257800" cy="1435100"/>
          </a:xfrm>
          <a:prstGeom prst="rect">
            <a:avLst/>
          </a:prstGeom>
        </p:spPr>
      </p:pic>
    </p:spTree>
    <p:extLst>
      <p:ext uri="{BB962C8B-B14F-4D97-AF65-F5344CB8AC3E}">
        <p14:creationId xmlns:p14="http://schemas.microsoft.com/office/powerpoint/2010/main" val="321356636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4294967295"/>
          </p:nvPr>
        </p:nvSpPr>
        <p:spPr>
          <a:xfrm>
            <a:off x="228600" y="0"/>
            <a:ext cx="4055368" cy="2564904"/>
          </a:xfrm>
        </p:spPr>
        <p:txBody>
          <a:bodyPr/>
          <a:lstStyle/>
          <a:p>
            <a:pPr marL="0" indent="0">
              <a:buNone/>
            </a:pPr>
            <a:endParaRPr lang="en-GB" sz="2400" dirty="0"/>
          </a:p>
          <a:p>
            <a:pPr marL="0" indent="0">
              <a:buNone/>
            </a:pPr>
            <a:r>
              <a:rPr lang="en-GB" sz="2400" dirty="0" smtClean="0"/>
              <a:t>Many philosophers have thought that if you have </a:t>
            </a:r>
            <a:r>
              <a:rPr lang="en-GB" sz="2400" dirty="0"/>
              <a:t>never experienced something, then you cannot know what it is like to have that experience. </a:t>
            </a:r>
            <a:endParaRPr lang="en-GB" sz="2400" dirty="0" smtClean="0"/>
          </a:p>
        </p:txBody>
      </p:sp>
      <p:sp>
        <p:nvSpPr>
          <p:cNvPr id="2" name="TextBox 1"/>
          <p:cNvSpPr txBox="1"/>
          <p:nvPr/>
        </p:nvSpPr>
        <p:spPr>
          <a:xfrm>
            <a:off x="251520" y="2703017"/>
            <a:ext cx="3960440" cy="3046988"/>
          </a:xfrm>
          <a:prstGeom prst="rect">
            <a:avLst/>
          </a:prstGeom>
          <a:noFill/>
        </p:spPr>
        <p:txBody>
          <a:bodyPr wrap="square" rtlCol="0">
            <a:spAutoFit/>
          </a:bodyPr>
          <a:lstStyle/>
          <a:p>
            <a:pPr marL="0" indent="0">
              <a:buNone/>
            </a:pPr>
            <a:r>
              <a:rPr lang="en-GB" dirty="0" smtClean="0"/>
              <a:t>E.g. Frank Jackson’s Mary.</a:t>
            </a:r>
          </a:p>
          <a:p>
            <a:pPr marL="0" indent="0">
              <a:buNone/>
            </a:pPr>
            <a:endParaRPr lang="en-GB" dirty="0"/>
          </a:p>
          <a:p>
            <a:pPr marL="0" indent="0">
              <a:buNone/>
            </a:pPr>
            <a:r>
              <a:rPr lang="en-GB" dirty="0"/>
              <a:t>If that is right then those with </a:t>
            </a:r>
            <a:r>
              <a:rPr lang="en-GB" dirty="0" err="1"/>
              <a:t>aphantasia</a:t>
            </a:r>
            <a:r>
              <a:rPr lang="en-GB" dirty="0"/>
              <a:t>, who have never had an imagery experience, cannot know what it would be like to have one. </a:t>
            </a:r>
          </a:p>
          <a:p>
            <a:pPr marL="0" indent="0">
              <a:buNone/>
            </a:pPr>
            <a:endParaRPr lang="en-GB" dirty="0" smtClean="0"/>
          </a:p>
        </p:txBody>
      </p:sp>
      <p:pic>
        <p:nvPicPr>
          <p:cNvPr id="3" name="Picture 2"/>
          <p:cNvPicPr>
            <a:picLocks noChangeAspect="1"/>
          </p:cNvPicPr>
          <p:nvPr/>
        </p:nvPicPr>
        <p:blipFill>
          <a:blip r:embed="rId3"/>
          <a:stretch>
            <a:fillRect/>
          </a:stretch>
        </p:blipFill>
        <p:spPr>
          <a:xfrm>
            <a:off x="4331970" y="0"/>
            <a:ext cx="4812030" cy="6858000"/>
          </a:xfrm>
          <a:prstGeom prst="rect">
            <a:avLst/>
          </a:prstGeom>
        </p:spPr>
      </p:pic>
    </p:spTree>
    <p:extLst>
      <p:ext uri="{BB962C8B-B14F-4D97-AF65-F5344CB8AC3E}">
        <p14:creationId xmlns:p14="http://schemas.microsoft.com/office/powerpoint/2010/main" val="337910169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4294967295"/>
          </p:nvPr>
        </p:nvSpPr>
        <p:spPr>
          <a:xfrm>
            <a:off x="228600" y="0"/>
            <a:ext cx="5999584" cy="6858000"/>
          </a:xfrm>
        </p:spPr>
        <p:txBody>
          <a:bodyPr/>
          <a:lstStyle/>
          <a:p>
            <a:pPr marL="0" indent="0">
              <a:buNone/>
            </a:pPr>
            <a:endParaRPr lang="en-GB" sz="800" dirty="0" smtClean="0"/>
          </a:p>
          <a:p>
            <a:pPr marL="0" indent="0">
              <a:buNone/>
            </a:pPr>
            <a:r>
              <a:rPr lang="en-GB" sz="2400" b="1" dirty="0" smtClean="0"/>
              <a:t>What is visual experience?</a:t>
            </a:r>
          </a:p>
          <a:p>
            <a:pPr marL="0" indent="0">
              <a:buNone/>
            </a:pPr>
            <a:endParaRPr lang="en-GB" sz="1200" dirty="0"/>
          </a:p>
          <a:p>
            <a:pPr marL="0" indent="0">
              <a:buNone/>
            </a:pPr>
            <a:r>
              <a:rPr lang="en-GB" sz="2400" dirty="0" smtClean="0"/>
              <a:t>We </a:t>
            </a:r>
            <a:r>
              <a:rPr lang="en-GB" sz="2400" dirty="0"/>
              <a:t>are fairly familiar with describing our </a:t>
            </a:r>
            <a:r>
              <a:rPr lang="en-GB" sz="2400" dirty="0" smtClean="0"/>
              <a:t>visual experiences.</a:t>
            </a:r>
          </a:p>
          <a:p>
            <a:pPr marL="0" indent="0">
              <a:buNone/>
            </a:pPr>
            <a:endParaRPr lang="en-GB" sz="1100" dirty="0"/>
          </a:p>
          <a:p>
            <a:pPr marL="0" indent="0">
              <a:buNone/>
            </a:pPr>
            <a:r>
              <a:rPr lang="en-GB" sz="2400" dirty="0" smtClean="0"/>
              <a:t>We </a:t>
            </a:r>
            <a:r>
              <a:rPr lang="en-GB" sz="2400" dirty="0"/>
              <a:t>say things like, ‘it looks to </a:t>
            </a:r>
            <a:r>
              <a:rPr lang="en-GB" sz="2400" dirty="0" smtClean="0"/>
              <a:t>me as if	 there is a bear behind a tree’.</a:t>
            </a:r>
          </a:p>
          <a:p>
            <a:pPr marL="0" indent="0">
              <a:buNone/>
            </a:pPr>
            <a:endParaRPr lang="en-GB" sz="1100" dirty="0"/>
          </a:p>
          <a:p>
            <a:pPr marL="0" indent="0">
              <a:buNone/>
            </a:pPr>
            <a:r>
              <a:rPr lang="en-GB" sz="2400" dirty="0"/>
              <a:t>Conscious vision involves having </a:t>
            </a:r>
            <a:r>
              <a:rPr lang="en-GB" sz="2400" dirty="0" smtClean="0"/>
              <a:t>a </a:t>
            </a:r>
            <a:r>
              <a:rPr lang="en-GB" sz="2400" dirty="0"/>
              <a:t>visual experience in virtue of </a:t>
            </a:r>
            <a:r>
              <a:rPr lang="en-GB" sz="2400" dirty="0" smtClean="0"/>
              <a:t>which </a:t>
            </a:r>
            <a:r>
              <a:rPr lang="en-GB" sz="2400" dirty="0"/>
              <a:t>we we become aware of the world</a:t>
            </a:r>
            <a:r>
              <a:rPr lang="en-GB" sz="2400" dirty="0" smtClean="0"/>
              <a:t>.</a:t>
            </a:r>
            <a:endParaRPr lang="en-GB" sz="1200" dirty="0" smtClean="0"/>
          </a:p>
          <a:p>
            <a:pPr marL="0" indent="0">
              <a:buNone/>
            </a:pPr>
            <a:endParaRPr lang="en-GB" sz="1100" dirty="0" smtClean="0"/>
          </a:p>
          <a:p>
            <a:pPr marL="0" indent="0">
              <a:buNone/>
            </a:pPr>
            <a:r>
              <a:rPr lang="en-GB" sz="2400" dirty="0" smtClean="0"/>
              <a:t>While visual experience can be accurate</a:t>
            </a:r>
            <a:r>
              <a:rPr lang="en-GB" sz="2400" dirty="0"/>
              <a:t> </a:t>
            </a:r>
            <a:r>
              <a:rPr lang="en-GB" sz="2400" dirty="0" smtClean="0"/>
              <a:t>it can also be inaccurate, for example in illusion </a:t>
            </a:r>
            <a:r>
              <a:rPr lang="en-GB" sz="2400" dirty="0" smtClean="0"/>
              <a:t>and </a:t>
            </a:r>
            <a:r>
              <a:rPr lang="en-GB" sz="2400" dirty="0" smtClean="0"/>
              <a:t>hallucination.</a:t>
            </a:r>
          </a:p>
          <a:p>
            <a:pPr marL="0" indent="0">
              <a:buNone/>
            </a:pPr>
            <a:endParaRPr lang="en-GB" sz="1100" dirty="0" smtClean="0"/>
          </a:p>
          <a:p>
            <a:pPr marL="0" indent="0">
              <a:buNone/>
            </a:pPr>
            <a:r>
              <a:rPr lang="en-GB" sz="2400" dirty="0" smtClean="0"/>
              <a:t>We recognise similarities between visual experience </a:t>
            </a:r>
            <a:r>
              <a:rPr lang="en-GB" sz="2400" dirty="0" smtClean="0"/>
              <a:t>and visual </a:t>
            </a:r>
            <a:r>
              <a:rPr lang="en-GB" sz="2400" dirty="0" smtClean="0"/>
              <a:t>imagery </a:t>
            </a:r>
            <a:r>
              <a:rPr lang="en-GB" sz="2400" dirty="0" smtClean="0"/>
              <a:t>and give </a:t>
            </a:r>
            <a:r>
              <a:rPr lang="en-GB" sz="2400" dirty="0"/>
              <a:t>similar descriptions of our visual imagery.</a:t>
            </a:r>
          </a:p>
          <a:p>
            <a:pPr marL="0" indent="0">
              <a:buNone/>
            </a:pPr>
            <a:endParaRPr lang="en-GB" sz="2400" dirty="0" smtClean="0"/>
          </a:p>
        </p:txBody>
      </p:sp>
      <p:pic>
        <p:nvPicPr>
          <p:cNvPr id="3" name="Picture 2"/>
          <p:cNvPicPr>
            <a:picLocks noChangeAspect="1"/>
          </p:cNvPicPr>
          <p:nvPr/>
        </p:nvPicPr>
        <p:blipFill>
          <a:blip r:embed="rId3"/>
          <a:stretch>
            <a:fillRect/>
          </a:stretch>
        </p:blipFill>
        <p:spPr>
          <a:xfrm>
            <a:off x="5719552" y="0"/>
            <a:ext cx="3403600" cy="2387600"/>
          </a:xfrm>
          <a:prstGeom prst="rect">
            <a:avLst/>
          </a:prstGeom>
        </p:spPr>
      </p:pic>
      <p:pic>
        <p:nvPicPr>
          <p:cNvPr id="6" name="Picture 5"/>
          <p:cNvPicPr>
            <a:picLocks noChangeAspect="1"/>
          </p:cNvPicPr>
          <p:nvPr/>
        </p:nvPicPr>
        <p:blipFill>
          <a:blip r:embed="rId4"/>
          <a:stretch>
            <a:fillRect/>
          </a:stretch>
        </p:blipFill>
        <p:spPr>
          <a:xfrm>
            <a:off x="6503770" y="2642148"/>
            <a:ext cx="2640230" cy="4215852"/>
          </a:xfrm>
          <a:prstGeom prst="rect">
            <a:avLst/>
          </a:prstGeom>
        </p:spPr>
      </p:pic>
    </p:spTree>
    <p:extLst>
      <p:ext uri="{BB962C8B-B14F-4D97-AF65-F5344CB8AC3E}">
        <p14:creationId xmlns:p14="http://schemas.microsoft.com/office/powerpoint/2010/main" val="86600549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409">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409">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40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4294967295"/>
          </p:nvPr>
        </p:nvSpPr>
        <p:spPr>
          <a:xfrm>
            <a:off x="228600" y="0"/>
            <a:ext cx="8915400" cy="6858000"/>
          </a:xfrm>
        </p:spPr>
        <p:txBody>
          <a:bodyPr/>
          <a:lstStyle/>
          <a:p>
            <a:pPr marL="0" indent="0">
              <a:buNone/>
            </a:pPr>
            <a:endParaRPr lang="en-GB" sz="2400" dirty="0" smtClean="0"/>
          </a:p>
          <a:p>
            <a:pPr marL="0" indent="0">
              <a:buNone/>
            </a:pPr>
            <a:endParaRPr lang="en-GB" sz="1200" dirty="0"/>
          </a:p>
          <a:p>
            <a:pPr marL="0" indent="0">
              <a:buNone/>
            </a:pPr>
            <a:r>
              <a:rPr lang="en-GB" sz="2400" b="1" dirty="0" smtClean="0"/>
              <a:t>How do visual experience and visual</a:t>
            </a:r>
            <a:r>
              <a:rPr lang="en-GB" sz="2400" b="1" dirty="0"/>
              <a:t> </a:t>
            </a:r>
            <a:r>
              <a:rPr lang="en-GB" sz="2400" b="1" dirty="0" smtClean="0"/>
              <a:t>imagery			 differ?</a:t>
            </a:r>
          </a:p>
          <a:p>
            <a:pPr marL="0" indent="0">
              <a:buNone/>
            </a:pPr>
            <a:endParaRPr lang="en-GB" sz="2400" dirty="0"/>
          </a:p>
          <a:p>
            <a:pPr marL="0" indent="0">
              <a:buNone/>
            </a:pPr>
            <a:r>
              <a:rPr lang="en-GB" sz="2400" dirty="0" smtClean="0"/>
              <a:t>David Hume</a:t>
            </a:r>
            <a:r>
              <a:rPr lang="en-GB" sz="2400" dirty="0"/>
              <a:t> </a:t>
            </a:r>
            <a:r>
              <a:rPr lang="en-GB" sz="2400" dirty="0" smtClean="0"/>
              <a:t>famously said </a:t>
            </a:r>
            <a:r>
              <a:rPr lang="en-GB" sz="2400" dirty="0"/>
              <a:t>that </a:t>
            </a:r>
            <a:r>
              <a:rPr lang="en-GB" sz="2400" dirty="0" smtClean="0"/>
              <a:t>visual</a:t>
            </a:r>
            <a:r>
              <a:rPr lang="en-GB" sz="2400" dirty="0"/>
              <a:t> </a:t>
            </a:r>
            <a:r>
              <a:rPr lang="en-GB" sz="2400" dirty="0" smtClean="0"/>
              <a:t>imagery			    </a:t>
            </a:r>
            <a:r>
              <a:rPr lang="en-GB" sz="2400" dirty="0"/>
              <a:t>is less “vivid” and “lively</a:t>
            </a:r>
            <a:r>
              <a:rPr lang="en-GB" sz="2400" dirty="0" smtClean="0"/>
              <a:t>” </a:t>
            </a:r>
            <a:r>
              <a:rPr lang="en-GB" sz="2400" dirty="0"/>
              <a:t>than </a:t>
            </a:r>
            <a:r>
              <a:rPr lang="en-GB" sz="2400" dirty="0" smtClean="0"/>
              <a:t>visual experience.</a:t>
            </a:r>
          </a:p>
          <a:p>
            <a:pPr marL="0" indent="0">
              <a:buNone/>
            </a:pPr>
            <a:endParaRPr lang="en-GB" sz="2400" dirty="0"/>
          </a:p>
          <a:p>
            <a:pPr marL="0" indent="0">
              <a:buNone/>
            </a:pPr>
            <a:r>
              <a:rPr lang="en-GB" sz="2400" dirty="0" smtClean="0"/>
              <a:t>Those </a:t>
            </a:r>
            <a:r>
              <a:rPr lang="en-GB" sz="2400" dirty="0"/>
              <a:t>words have echoed down the ages </a:t>
            </a:r>
            <a:r>
              <a:rPr lang="en-GB" sz="2400" dirty="0" smtClean="0"/>
              <a:t>and are frequently repeated today.</a:t>
            </a:r>
          </a:p>
          <a:p>
            <a:pPr marL="0" indent="0">
              <a:buNone/>
            </a:pPr>
            <a:endParaRPr lang="en-GB" sz="2400" dirty="0"/>
          </a:p>
          <a:p>
            <a:pPr marL="0" indent="0">
              <a:buNone/>
            </a:pPr>
            <a:r>
              <a:rPr lang="en-GB" sz="2400" dirty="0" smtClean="0"/>
              <a:t>To </a:t>
            </a:r>
            <a:r>
              <a:rPr lang="en-GB" sz="2400" dirty="0"/>
              <a:t>many people these words strike a chord and point towards some difference </a:t>
            </a:r>
            <a:r>
              <a:rPr lang="en-GB" sz="2400" dirty="0" smtClean="0"/>
              <a:t>between typical visual experience </a:t>
            </a:r>
            <a:r>
              <a:rPr lang="en-GB" sz="2400" dirty="0"/>
              <a:t>and </a:t>
            </a:r>
            <a:r>
              <a:rPr lang="en-GB" sz="2400" dirty="0" smtClean="0"/>
              <a:t>visual imagery</a:t>
            </a:r>
            <a:r>
              <a:rPr lang="en-GB" sz="2400" dirty="0"/>
              <a:t>.</a:t>
            </a:r>
          </a:p>
          <a:p>
            <a:pPr marL="0" indent="0">
              <a:buNone/>
            </a:pPr>
            <a:endParaRPr lang="en-GB" sz="2400" dirty="0"/>
          </a:p>
          <a:p>
            <a:pPr marL="0" indent="0">
              <a:buNone/>
            </a:pPr>
            <a:endParaRPr lang="en-GB" sz="2400" dirty="0"/>
          </a:p>
        </p:txBody>
      </p:sp>
      <p:pic>
        <p:nvPicPr>
          <p:cNvPr id="4" name="Picture 3"/>
          <p:cNvPicPr>
            <a:picLocks noChangeAspect="1"/>
          </p:cNvPicPr>
          <p:nvPr/>
        </p:nvPicPr>
        <p:blipFill>
          <a:blip r:embed="rId3"/>
          <a:stretch>
            <a:fillRect/>
          </a:stretch>
        </p:blipFill>
        <p:spPr>
          <a:xfrm>
            <a:off x="6660231" y="0"/>
            <a:ext cx="2515995" cy="2515995"/>
          </a:xfrm>
          <a:prstGeom prst="rect">
            <a:avLst/>
          </a:prstGeom>
        </p:spPr>
      </p:pic>
    </p:spTree>
    <p:extLst>
      <p:ext uri="{BB962C8B-B14F-4D97-AF65-F5344CB8AC3E}">
        <p14:creationId xmlns:p14="http://schemas.microsoft.com/office/powerpoint/2010/main" val="168581899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0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4294967295"/>
          </p:nvPr>
        </p:nvSpPr>
        <p:spPr>
          <a:xfrm>
            <a:off x="251520" y="260648"/>
            <a:ext cx="6287616" cy="2420888"/>
          </a:xfrm>
        </p:spPr>
        <p:txBody>
          <a:bodyPr/>
          <a:lstStyle/>
          <a:p>
            <a:pPr marL="0" indent="0">
              <a:buNone/>
            </a:pPr>
            <a:endParaRPr lang="en-GB" sz="1200" dirty="0" smtClean="0"/>
          </a:p>
          <a:p>
            <a:pPr marL="0" indent="0">
              <a:buNone/>
            </a:pPr>
            <a:r>
              <a:rPr lang="en-GB" sz="2400" b="1" dirty="0" smtClean="0"/>
              <a:t>However, it is not clear that those claims are literally true.</a:t>
            </a:r>
          </a:p>
          <a:p>
            <a:pPr marL="0" indent="0">
              <a:buNone/>
            </a:pPr>
            <a:endParaRPr lang="en-GB" sz="1200" dirty="0"/>
          </a:p>
          <a:p>
            <a:pPr marL="0" indent="0">
              <a:buNone/>
            </a:pPr>
            <a:r>
              <a:rPr lang="en-GB" sz="2400" dirty="0" smtClean="0"/>
              <a:t>Consider </a:t>
            </a:r>
            <a:r>
              <a:rPr lang="en-GB" sz="2400" dirty="0"/>
              <a:t>“lively”. Experience is not literally lively, so the use of this word is </a:t>
            </a:r>
            <a:r>
              <a:rPr lang="en-GB" sz="2400" dirty="0" smtClean="0"/>
              <a:t>metaphorical.</a:t>
            </a:r>
          </a:p>
        </p:txBody>
      </p:sp>
      <p:sp>
        <p:nvSpPr>
          <p:cNvPr id="3" name="TextBox 2"/>
          <p:cNvSpPr txBox="1"/>
          <p:nvPr/>
        </p:nvSpPr>
        <p:spPr>
          <a:xfrm>
            <a:off x="251520" y="2492896"/>
            <a:ext cx="8892480" cy="3785651"/>
          </a:xfrm>
          <a:prstGeom prst="rect">
            <a:avLst/>
          </a:prstGeom>
          <a:noFill/>
        </p:spPr>
        <p:txBody>
          <a:bodyPr wrap="square" rtlCol="0">
            <a:spAutoFit/>
          </a:bodyPr>
          <a:lstStyle/>
          <a:p>
            <a:r>
              <a:rPr lang="en-GB" dirty="0"/>
              <a:t>I</a:t>
            </a:r>
            <a:r>
              <a:rPr lang="en-GB" dirty="0" smtClean="0"/>
              <a:t>t </a:t>
            </a:r>
            <a:r>
              <a:rPr lang="en-GB" dirty="0"/>
              <a:t>is not clear </a:t>
            </a:r>
            <a:r>
              <a:rPr lang="en-GB" dirty="0" smtClean="0"/>
              <a:t>how </a:t>
            </a:r>
            <a:r>
              <a:rPr lang="en-GB" dirty="0"/>
              <a:t>we can say non-metaphorically what is meant.</a:t>
            </a:r>
          </a:p>
          <a:p>
            <a:endParaRPr lang="en-GB" sz="1200" dirty="0" smtClean="0"/>
          </a:p>
          <a:p>
            <a:r>
              <a:rPr lang="en-GB" dirty="0" smtClean="0"/>
              <a:t>Consider </a:t>
            </a:r>
            <a:r>
              <a:rPr lang="en-GB" dirty="0"/>
              <a:t>“vivid”</a:t>
            </a:r>
            <a:r>
              <a:rPr lang="en-GB" dirty="0" smtClean="0"/>
              <a:t>.</a:t>
            </a:r>
          </a:p>
          <a:p>
            <a:endParaRPr lang="en-GB" sz="1200" dirty="0"/>
          </a:p>
          <a:p>
            <a:r>
              <a:rPr lang="en-GB" dirty="0" smtClean="0"/>
              <a:t>The </a:t>
            </a:r>
            <a:r>
              <a:rPr lang="en-GB" b="1" dirty="0" smtClean="0"/>
              <a:t>content</a:t>
            </a:r>
            <a:r>
              <a:rPr lang="en-GB" dirty="0" smtClean="0"/>
              <a:t> of experience </a:t>
            </a:r>
            <a:r>
              <a:rPr lang="en-GB" dirty="0"/>
              <a:t>can be more </a:t>
            </a:r>
            <a:r>
              <a:rPr lang="en-GB" dirty="0" smtClean="0"/>
              <a:t>or less vivid</a:t>
            </a:r>
            <a:r>
              <a:rPr lang="en-GB" dirty="0"/>
              <a:t>, in a straightforward use of the </a:t>
            </a:r>
            <a:r>
              <a:rPr lang="en-GB" dirty="0" smtClean="0"/>
              <a:t>term, meaning colourful and bright.</a:t>
            </a:r>
          </a:p>
          <a:p>
            <a:endParaRPr lang="en-GB" sz="1200" dirty="0" smtClean="0"/>
          </a:p>
          <a:p>
            <a:r>
              <a:rPr lang="en-GB" dirty="0" smtClean="0"/>
              <a:t>Colourful scenes brightly illuminated are more vivid than grey scenes, barely illuminated and shrouded in fog</a:t>
            </a:r>
            <a:r>
              <a:rPr lang="en-GB" dirty="0"/>
              <a:t>. </a:t>
            </a:r>
            <a:endParaRPr lang="en-GB" dirty="0" smtClean="0"/>
          </a:p>
          <a:p>
            <a:endParaRPr lang="en-GB" sz="1200" dirty="0"/>
          </a:p>
          <a:p>
            <a:r>
              <a:rPr lang="en-GB" dirty="0" smtClean="0"/>
              <a:t>And one might extend the use of this term and speak of the corresponding experiences of these scenes as more or less vivid.</a:t>
            </a:r>
            <a:endParaRPr lang="en-US" dirty="0"/>
          </a:p>
        </p:txBody>
      </p:sp>
      <p:pic>
        <p:nvPicPr>
          <p:cNvPr id="6" name="Picture 5"/>
          <p:cNvPicPr>
            <a:picLocks noChangeAspect="1"/>
          </p:cNvPicPr>
          <p:nvPr/>
        </p:nvPicPr>
        <p:blipFill>
          <a:blip r:embed="rId3"/>
          <a:stretch>
            <a:fillRect/>
          </a:stretch>
        </p:blipFill>
        <p:spPr>
          <a:xfrm>
            <a:off x="6660231" y="0"/>
            <a:ext cx="2515995" cy="2515995"/>
          </a:xfrm>
          <a:prstGeom prst="rect">
            <a:avLst/>
          </a:prstGeom>
        </p:spPr>
      </p:pic>
    </p:spTree>
    <p:extLst>
      <p:ext uri="{BB962C8B-B14F-4D97-AF65-F5344CB8AC3E}">
        <p14:creationId xmlns:p14="http://schemas.microsoft.com/office/powerpoint/2010/main" val="402803730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uiExpand="1" build="p"/>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4294967295"/>
          </p:nvPr>
        </p:nvSpPr>
        <p:spPr>
          <a:xfrm>
            <a:off x="228600" y="0"/>
            <a:ext cx="6287616" cy="2852936"/>
          </a:xfrm>
        </p:spPr>
        <p:txBody>
          <a:bodyPr/>
          <a:lstStyle/>
          <a:p>
            <a:pPr marL="0" indent="0">
              <a:buNone/>
            </a:pPr>
            <a:endParaRPr lang="en-GB" sz="1200" dirty="0" smtClean="0"/>
          </a:p>
          <a:p>
            <a:pPr marL="0" indent="0">
              <a:buNone/>
            </a:pPr>
            <a:r>
              <a:rPr lang="en-GB" sz="2400" dirty="0" smtClean="0"/>
              <a:t>But in </a:t>
            </a:r>
            <a:r>
              <a:rPr lang="en-GB" sz="2400" dirty="0"/>
              <a:t>this sense of the term “vivid” </a:t>
            </a:r>
            <a:r>
              <a:rPr lang="en-GB" sz="2400" dirty="0" smtClean="0"/>
              <a:t>it is not clear that visual </a:t>
            </a:r>
            <a:r>
              <a:rPr lang="en-GB" sz="2400" dirty="0"/>
              <a:t>experience </a:t>
            </a:r>
            <a:r>
              <a:rPr lang="en-GB" sz="2400" dirty="0" smtClean="0"/>
              <a:t>is more vivid than </a:t>
            </a:r>
            <a:r>
              <a:rPr lang="en-GB" sz="2400" dirty="0" smtClean="0"/>
              <a:t>imagery!</a:t>
            </a:r>
            <a:endParaRPr lang="en-GB" sz="2400" dirty="0" smtClean="0"/>
          </a:p>
          <a:p>
            <a:pPr marL="0" indent="0">
              <a:buNone/>
            </a:pPr>
            <a:endParaRPr lang="en-GB" sz="1800" dirty="0"/>
          </a:p>
          <a:p>
            <a:pPr marL="0" indent="0">
              <a:buNone/>
            </a:pPr>
            <a:r>
              <a:rPr lang="en-GB" sz="2400" dirty="0" smtClean="0"/>
              <a:t>A visual experience of a dull grey London fog would be less vivid than visual imagery of brightly coloured balloons and streamers in a parade.</a:t>
            </a:r>
          </a:p>
        </p:txBody>
      </p:sp>
      <p:sp>
        <p:nvSpPr>
          <p:cNvPr id="3" name="TextBox 2"/>
          <p:cNvSpPr txBox="1"/>
          <p:nvPr/>
        </p:nvSpPr>
        <p:spPr>
          <a:xfrm>
            <a:off x="251520" y="3645024"/>
            <a:ext cx="8892480" cy="2862322"/>
          </a:xfrm>
          <a:prstGeom prst="rect">
            <a:avLst/>
          </a:prstGeom>
          <a:noFill/>
        </p:spPr>
        <p:txBody>
          <a:bodyPr wrap="square" rtlCol="0">
            <a:spAutoFit/>
          </a:bodyPr>
          <a:lstStyle/>
          <a:p>
            <a:r>
              <a:rPr lang="en-GB" dirty="0" smtClean="0"/>
              <a:t>A visual experience of a dog on a beach and visual imagery of the same scene would be equally vivid on this account.</a:t>
            </a:r>
          </a:p>
          <a:p>
            <a:endParaRPr lang="en-GB" sz="1800" dirty="0"/>
          </a:p>
          <a:p>
            <a:r>
              <a:rPr lang="en-GB" dirty="0" smtClean="0"/>
              <a:t>So we need another sense of the term “vivid” if we are looking to capture the thought that visual experience is more vivid in general, in some sense, than visual imagery. </a:t>
            </a:r>
          </a:p>
          <a:p>
            <a:endParaRPr lang="en-GB" sz="1800" dirty="0"/>
          </a:p>
          <a:p>
            <a:r>
              <a:rPr lang="en-GB" dirty="0" smtClean="0"/>
              <a:t>But no one has identified what that might be.</a:t>
            </a:r>
          </a:p>
        </p:txBody>
      </p:sp>
      <p:pic>
        <p:nvPicPr>
          <p:cNvPr id="6" name="Picture 5"/>
          <p:cNvPicPr>
            <a:picLocks noChangeAspect="1"/>
          </p:cNvPicPr>
          <p:nvPr/>
        </p:nvPicPr>
        <p:blipFill>
          <a:blip r:embed="rId3"/>
          <a:stretch>
            <a:fillRect/>
          </a:stretch>
        </p:blipFill>
        <p:spPr>
          <a:xfrm>
            <a:off x="6660231" y="0"/>
            <a:ext cx="2515995" cy="2515995"/>
          </a:xfrm>
          <a:prstGeom prst="rect">
            <a:avLst/>
          </a:prstGeom>
        </p:spPr>
      </p:pic>
    </p:spTree>
    <p:extLst>
      <p:ext uri="{BB962C8B-B14F-4D97-AF65-F5344CB8AC3E}">
        <p14:creationId xmlns:p14="http://schemas.microsoft.com/office/powerpoint/2010/main" val="75356835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uiExpand="1" build="p"/>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4294967295"/>
          </p:nvPr>
        </p:nvSpPr>
        <p:spPr>
          <a:xfrm>
            <a:off x="228600" y="0"/>
            <a:ext cx="8915400" cy="6858000"/>
          </a:xfrm>
        </p:spPr>
        <p:txBody>
          <a:bodyPr/>
          <a:lstStyle/>
          <a:p>
            <a:pPr marL="0" indent="0">
              <a:buNone/>
            </a:pPr>
            <a:endParaRPr lang="en-GB" sz="1200" dirty="0" smtClean="0"/>
          </a:p>
          <a:p>
            <a:pPr marL="0" indent="0">
              <a:buNone/>
            </a:pPr>
            <a:endParaRPr lang="en-GB" sz="2400" dirty="0" smtClean="0"/>
          </a:p>
          <a:p>
            <a:pPr marL="0" indent="0">
              <a:buNone/>
            </a:pPr>
            <a:endParaRPr lang="en-GB" sz="2400" dirty="0"/>
          </a:p>
          <a:p>
            <a:pPr marL="0" indent="0">
              <a:buNone/>
            </a:pPr>
            <a:r>
              <a:rPr lang="en-GB" sz="2400" dirty="0" smtClean="0"/>
              <a:t>Moreover, sometimes visual experience is not			 more lively and vivid than visual imagery.</a:t>
            </a:r>
            <a:endParaRPr lang="en-GB" sz="2400" dirty="0"/>
          </a:p>
          <a:p>
            <a:pPr marL="0" indent="0">
              <a:buNone/>
            </a:pPr>
            <a:endParaRPr lang="en-GB" sz="2400" dirty="0"/>
          </a:p>
          <a:p>
            <a:pPr marL="0" indent="0">
              <a:buNone/>
            </a:pPr>
            <a:r>
              <a:rPr lang="en-GB" sz="2400" dirty="0" smtClean="0"/>
              <a:t>People with </a:t>
            </a:r>
            <a:r>
              <a:rPr lang="en-GB" sz="2400" dirty="0" err="1" smtClean="0"/>
              <a:t>hyperphantasia</a:t>
            </a:r>
            <a:r>
              <a:rPr lang="en-GB" sz="2400" dirty="0" smtClean="0"/>
              <a:t> report that their			 </a:t>
            </a:r>
            <a:r>
              <a:rPr lang="en-GB" sz="2400" dirty="0"/>
              <a:t>imaginative experience is every bit as </a:t>
            </a:r>
            <a:r>
              <a:rPr lang="en-GB" sz="2400" dirty="0" smtClean="0"/>
              <a:t>lively				 and vivid as </a:t>
            </a:r>
            <a:r>
              <a:rPr lang="en-GB" sz="2400" dirty="0"/>
              <a:t>perceptual </a:t>
            </a:r>
            <a:r>
              <a:rPr lang="en-GB" sz="2400" dirty="0" smtClean="0"/>
              <a:t>experience.</a:t>
            </a:r>
          </a:p>
          <a:p>
            <a:pPr marL="0" indent="0">
              <a:buNone/>
            </a:pPr>
            <a:endParaRPr lang="en-GB" sz="2400" dirty="0"/>
          </a:p>
          <a:p>
            <a:pPr marL="0" indent="0">
              <a:buNone/>
            </a:pPr>
            <a:r>
              <a:rPr lang="en-GB" sz="2400" dirty="0" smtClean="0"/>
              <a:t>I’ll set aside </a:t>
            </a:r>
            <a:r>
              <a:rPr lang="en-GB" sz="2400" dirty="0" err="1" smtClean="0"/>
              <a:t>hyperphantasia</a:t>
            </a:r>
            <a:r>
              <a:rPr lang="en-GB" sz="2400" dirty="0" smtClean="0"/>
              <a:t> for the rest of the talk, and talk of ‘typical’ imagery, about which most people agree that it is in some sense less lively and vivid than visual experience.</a:t>
            </a:r>
          </a:p>
        </p:txBody>
      </p:sp>
      <p:pic>
        <p:nvPicPr>
          <p:cNvPr id="5" name="Picture 4"/>
          <p:cNvPicPr>
            <a:picLocks noChangeAspect="1"/>
          </p:cNvPicPr>
          <p:nvPr/>
        </p:nvPicPr>
        <p:blipFill>
          <a:blip r:embed="rId3"/>
          <a:stretch>
            <a:fillRect/>
          </a:stretch>
        </p:blipFill>
        <p:spPr>
          <a:xfrm>
            <a:off x="6628005" y="0"/>
            <a:ext cx="2515995" cy="2515995"/>
          </a:xfrm>
          <a:prstGeom prst="rect">
            <a:avLst/>
          </a:prstGeom>
        </p:spPr>
      </p:pic>
    </p:spTree>
    <p:extLst>
      <p:ext uri="{BB962C8B-B14F-4D97-AF65-F5344CB8AC3E}">
        <p14:creationId xmlns:p14="http://schemas.microsoft.com/office/powerpoint/2010/main" val="144936668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9">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0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4294967295"/>
          </p:nvPr>
        </p:nvSpPr>
        <p:spPr>
          <a:xfrm>
            <a:off x="228600" y="0"/>
            <a:ext cx="4415408" cy="6858000"/>
          </a:xfrm>
        </p:spPr>
        <p:txBody>
          <a:bodyPr/>
          <a:lstStyle/>
          <a:p>
            <a:pPr marL="0" indent="0">
              <a:buNone/>
            </a:pPr>
            <a:endParaRPr lang="en-GB" sz="1200" dirty="0" smtClean="0"/>
          </a:p>
          <a:p>
            <a:pPr marL="0" indent="0">
              <a:buNone/>
            </a:pPr>
            <a:endParaRPr lang="en-GB" sz="2400" dirty="0" smtClean="0"/>
          </a:p>
          <a:p>
            <a:pPr marL="0" indent="0">
              <a:buNone/>
            </a:pPr>
            <a:endParaRPr lang="en-GB" sz="2400" dirty="0" smtClean="0"/>
          </a:p>
          <a:p>
            <a:pPr marL="0" indent="0">
              <a:buNone/>
            </a:pPr>
            <a:endParaRPr lang="en-GB" sz="2400" dirty="0"/>
          </a:p>
          <a:p>
            <a:pPr marL="0" indent="0">
              <a:buNone/>
            </a:pPr>
            <a:r>
              <a:rPr lang="en-GB" sz="2400" dirty="0" smtClean="0"/>
              <a:t>So if we can’t use “lively” and “vivid” in their ordinary literal senses to capture what visual imagery is like:</a:t>
            </a:r>
          </a:p>
          <a:p>
            <a:pPr marL="0" indent="0">
              <a:buNone/>
            </a:pPr>
            <a:endParaRPr lang="en-GB" sz="2400" dirty="0"/>
          </a:p>
          <a:p>
            <a:pPr marL="0" indent="0">
              <a:buNone/>
            </a:pPr>
            <a:r>
              <a:rPr lang="en-GB" sz="2400" dirty="0" smtClean="0"/>
              <a:t>are we stuck with not being able to explain to congenital </a:t>
            </a:r>
            <a:r>
              <a:rPr lang="en-GB" sz="2400" dirty="0" err="1" smtClean="0"/>
              <a:t>aphantasics</a:t>
            </a:r>
            <a:r>
              <a:rPr lang="en-GB" sz="2400" dirty="0" smtClean="0"/>
              <a:t> what it is like to have it?</a:t>
            </a:r>
          </a:p>
          <a:p>
            <a:pPr marL="0" indent="0">
              <a:buNone/>
            </a:pPr>
            <a:endParaRPr lang="en-GB" sz="2400" dirty="0"/>
          </a:p>
          <a:p>
            <a:pPr marL="0" indent="0">
              <a:buNone/>
            </a:pPr>
            <a:endParaRPr lang="en-GB" sz="2400" dirty="0" smtClean="0"/>
          </a:p>
          <a:p>
            <a:pPr marL="0" indent="0">
              <a:buNone/>
            </a:pPr>
            <a:endParaRPr lang="en-GB" sz="2400" dirty="0" smtClean="0"/>
          </a:p>
        </p:txBody>
      </p:sp>
      <p:pic>
        <p:nvPicPr>
          <p:cNvPr id="2" name="Picture 1"/>
          <p:cNvPicPr>
            <a:picLocks noChangeAspect="1"/>
          </p:cNvPicPr>
          <p:nvPr/>
        </p:nvPicPr>
        <p:blipFill rotWithShape="1">
          <a:blip r:embed="rId3"/>
          <a:srcRect b="8000"/>
          <a:stretch/>
        </p:blipFill>
        <p:spPr>
          <a:xfrm>
            <a:off x="5580112" y="980728"/>
            <a:ext cx="3246758" cy="4608512"/>
          </a:xfrm>
          <a:prstGeom prst="rect">
            <a:avLst/>
          </a:prstGeom>
        </p:spPr>
      </p:pic>
    </p:spTree>
    <p:extLst>
      <p:ext uri="{BB962C8B-B14F-4D97-AF65-F5344CB8AC3E}">
        <p14:creationId xmlns:p14="http://schemas.microsoft.com/office/powerpoint/2010/main" val="122774311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uiExpand="1" build="p"/>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20638</TotalTime>
  <Words>1790</Words>
  <Application>Microsoft Macintosh PowerPoint</Application>
  <PresentationFormat>On-screen Show (4:3)</PresentationFormat>
  <Paragraphs>302</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Batty, Clare E</dc:creator>
  <cp:lastModifiedBy>Fiona Macpherson</cp:lastModifiedBy>
  <cp:revision>1112</cp:revision>
  <cp:lastPrinted>2006-07-08T09:53:47Z</cp:lastPrinted>
  <dcterms:created xsi:type="dcterms:W3CDTF">2016-01-13T20:15:51Z</dcterms:created>
  <dcterms:modified xsi:type="dcterms:W3CDTF">2019-01-12T10:33:16Z</dcterms:modified>
</cp:coreProperties>
</file>